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7" r:id="rId8"/>
    <p:sldId id="263" r:id="rId9"/>
    <p:sldId id="264" r:id="rId10"/>
    <p:sldId id="265" r:id="rId11"/>
    <p:sldId id="266" r:id="rId12"/>
    <p:sldId id="270" r:id="rId13"/>
    <p:sldId id="271"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2329002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89100"/>
            <a:ext cx="10464800" cy="3467100"/>
          </a:xfrm>
          <a:prstGeom prst="rect">
            <a:avLst/>
          </a:prstGeom>
        </p:spPr>
        <p:txBody>
          <a:bodyPr anchor="b"/>
          <a:lstStyle>
            <a:lvl1pPr algn="ctr"/>
          </a:lstStyle>
          <a:p>
            <a:r>
              <a:t>Titolo Testo</a:t>
            </a:r>
          </a:p>
        </p:txBody>
      </p:sp>
      <p:sp>
        <p:nvSpPr>
          <p:cNvPr id="12" name="Shape 12"/>
          <p:cNvSpPr>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“Inserisci qui una citazione”.</a:t>
            </a:r>
          </a:p>
        </p:txBody>
      </p:sp>
      <p:sp>
        <p:nvSpPr>
          <p:cNvPr id="94" name="Shape 94"/>
          <p:cNvSpPr>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–Giovanni Mela</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Shape 21"/>
          <p:cNvSpPr>
            <a:spLocks noGrp="1"/>
          </p:cNvSpPr>
          <p:nvPr>
            <p:ph type="title"/>
          </p:nvPr>
        </p:nvSpPr>
        <p:spPr>
          <a:xfrm>
            <a:off x="1270000" y="6680200"/>
            <a:ext cx="10464800" cy="1270000"/>
          </a:xfrm>
          <a:prstGeom prst="rect">
            <a:avLst/>
          </a:prstGeom>
        </p:spPr>
        <p:txBody>
          <a:bodyPr anchor="b"/>
          <a:lstStyle>
            <a:lvl1pPr algn="ctr"/>
          </a:lstStyle>
          <a:p>
            <a:r>
              <a:t>Titolo Testo</a:t>
            </a:r>
          </a:p>
        </p:txBody>
      </p:sp>
      <p:sp>
        <p:nvSpPr>
          <p:cNvPr id="22" name="Shape 22"/>
          <p:cNvSpPr>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Corpo livello uno</a:t>
            </a:r>
          </a:p>
          <a:p>
            <a:pPr lvl="1"/>
            <a:r>
              <a:t>Corpo livello due</a:t>
            </a:r>
          </a:p>
          <a:p>
            <a:pPr lvl="2"/>
            <a:r>
              <a:t>Corpo livello tre</a:t>
            </a:r>
          </a:p>
          <a:p>
            <a:pPr lvl="3"/>
            <a:r>
              <a:t>Corpo livello quattro</a:t>
            </a:r>
          </a:p>
          <a:p>
            <a:pPr lvl="4"/>
            <a:r>
              <a:t>Corpo livello cinque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89300"/>
            <a:ext cx="10464800" cy="3175000"/>
          </a:xfrm>
          <a:prstGeom prst="rect">
            <a:avLst/>
          </a:prstGeom>
        </p:spPr>
        <p:txBody>
          <a:bodyPr/>
          <a:lstStyle>
            <a:lvl1pPr algn="ctr"/>
          </a:lstStyle>
          <a:p>
            <a:r>
              <a:t>Titolo Testo</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Shape 39"/>
          <p:cNvSpPr>
            <a:spLocks noGrp="1"/>
          </p:cNvSpPr>
          <p:nvPr>
            <p:ph type="title"/>
          </p:nvPr>
        </p:nvSpPr>
        <p:spPr>
          <a:xfrm>
            <a:off x="965200" y="1397000"/>
            <a:ext cx="5600700" cy="4038600"/>
          </a:xfrm>
          <a:prstGeom prst="rect">
            <a:avLst/>
          </a:prstGeom>
        </p:spPr>
        <p:txBody>
          <a:bodyPr anchor="b"/>
          <a:lstStyle>
            <a:lvl1pPr algn="ctr">
              <a:defRPr sz="6800"/>
            </a:lvl1pPr>
          </a:lstStyle>
          <a:p>
            <a:r>
              <a:t>Titolo Testo</a:t>
            </a:r>
          </a:p>
        </p:txBody>
      </p:sp>
      <p:sp>
        <p:nvSpPr>
          <p:cNvPr id="40" name="Shape 40"/>
          <p:cNvSpPr>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Corpo livello uno</a:t>
            </a:r>
          </a:p>
          <a:p>
            <a:pPr lvl="1"/>
            <a:r>
              <a:t>Corpo livello due</a:t>
            </a:r>
          </a:p>
          <a:p>
            <a:pPr lvl="2"/>
            <a:r>
              <a:t>Corpo livello tre</a:t>
            </a:r>
          </a:p>
          <a:p>
            <a:pPr lvl="3"/>
            <a:r>
              <a:t>Corpo livello quattro</a:t>
            </a:r>
          </a:p>
          <a:p>
            <a:pPr lvl="4"/>
            <a:r>
              <a:t>Corpo livello cinque</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lvl1pPr algn="ctr"/>
          </a:lstStyle>
          <a:p>
            <a:r>
              <a:t>Titolo Testo</a:t>
            </a:r>
          </a:p>
        </p:txBody>
      </p:sp>
      <p:sp>
        <p:nvSpPr>
          <p:cNvPr id="49" name="Shape 4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algn="ctr"/>
          </a:lstStyle>
          <a:p>
            <a:r>
              <a:t>Titolo Testo</a:t>
            </a:r>
          </a:p>
        </p:txBody>
      </p:sp>
      <p:sp>
        <p:nvSpPr>
          <p:cNvPr id="57" name="Shape 57"/>
          <p:cNvSpPr>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lvl1pPr algn="ctr"/>
          </a:lstStyle>
          <a:p>
            <a:r>
              <a:t>Titolo Testo</a:t>
            </a:r>
          </a:p>
        </p:txBody>
      </p:sp>
      <p:sp>
        <p:nvSpPr>
          <p:cNvPr id="67" name="Shape 67"/>
          <p:cNvSpPr>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Corpo livello uno</a:t>
            </a:r>
          </a:p>
          <a:p>
            <a:pPr lvl="1"/>
            <a:r>
              <a:t>Corpo livello due</a:t>
            </a:r>
          </a:p>
          <a:p>
            <a:pPr lvl="2"/>
            <a:r>
              <a:t>Corpo livello tre</a:t>
            </a:r>
          </a:p>
          <a:p>
            <a:pPr lvl="3"/>
            <a:r>
              <a:t>Corpo livello quattro</a:t>
            </a:r>
          </a:p>
          <a:p>
            <a:pPr lvl="4"/>
            <a:r>
              <a:t>Corpo livello cinque</a:t>
            </a:r>
          </a:p>
        </p:txBody>
      </p:sp>
      <p:sp>
        <p:nvSpPr>
          <p:cNvPr id="68" name="Shape 6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Shape 7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Corpo livello uno</a:t>
            </a:r>
          </a:p>
          <a:p>
            <a:pPr lvl="1"/>
            <a:r>
              <a:t>Corpo livello due</a:t>
            </a:r>
          </a:p>
          <a:p>
            <a:pPr lvl="2"/>
            <a:r>
              <a:t>Corpo livello tre</a:t>
            </a:r>
          </a:p>
          <a:p>
            <a:pPr lvl="3"/>
            <a:r>
              <a:t>Corpo livello quattro</a:t>
            </a:r>
          </a:p>
          <a:p>
            <a:pPr lvl="4"/>
            <a:r>
              <a:t>Corpo livello cinque</a:t>
            </a:r>
          </a:p>
        </p:txBody>
      </p:sp>
      <p:sp>
        <p:nvSpPr>
          <p:cNvPr id="3" name="Shape 3"/>
          <p:cNvSpPr>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Titolo Testo</a:t>
            </a:r>
          </a:p>
        </p:txBody>
      </p:sp>
      <p:sp>
        <p:nvSpPr>
          <p:cNvPr id="4" name="Shape 4"/>
          <p:cNvSpPr>
            <a:spLocks noGrp="1"/>
          </p:cNvSpPr>
          <p:nvPr>
            <p:ph type="sldNum" sz="quarter" idx="2"/>
          </p:nvPr>
        </p:nvSpPr>
        <p:spPr>
          <a:xfrm>
            <a:off x="6337299" y="9296400"/>
            <a:ext cx="323479" cy="4572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pic>
        <p:nvPicPr>
          <p:cNvPr id="118" name="Oliver Twist Soundtrack- The Road to the Workhouse.mp3"/>
          <p:cNvPicPr>
            <a:picLocks/>
          </p:cNvPicPr>
          <p:nvPr>
            <a:audioFile r:link="rId2"/>
            <p:extLst>
              <p:ext uri="{DAA4B4D4-6D71-4841-9C94-3DE7FCFB9230}">
                <p14:media xmlns:p14="http://schemas.microsoft.com/office/powerpoint/2010/main" r:embed="rId1"/>
              </p:ext>
            </p:extLst>
          </p:nvPr>
        </p:nvPicPr>
        <p:blipFill>
          <a:blip r:embed="rId5">
            <a:extLst/>
          </a:blip>
          <a:stretch>
            <a:fillRect/>
          </a:stretch>
        </p:blipFill>
        <p:spPr>
          <a:xfrm>
            <a:off x="0" y="0"/>
            <a:ext cx="571500" cy="571500"/>
          </a:xfrm>
          <a:prstGeom prst="rect">
            <a:avLst/>
          </a:prstGeom>
        </p:spPr>
      </p:pic>
      <p:sp>
        <p:nvSpPr>
          <p:cNvPr id="120" name="Shape 120"/>
          <p:cNvSpPr>
            <a:spLocks noGrp="1"/>
          </p:cNvSpPr>
          <p:nvPr>
            <p:ph type="ctrTitle"/>
          </p:nvPr>
        </p:nvSpPr>
        <p:spPr>
          <a:xfrm>
            <a:off x="1270000" y="343775"/>
            <a:ext cx="9588500" cy="2189875"/>
          </a:xfrm>
          <a:prstGeom prst="rect">
            <a:avLst/>
          </a:prstGeom>
        </p:spPr>
        <p:txBody>
          <a:bodyPr>
            <a:normAutofit fontScale="90000"/>
          </a:bodyPr>
          <a:lstStyle/>
          <a:p>
            <a:pPr defTabSz="400126">
              <a:lnSpc>
                <a:spcPct val="115000"/>
              </a:lnSpc>
              <a:spcBef>
                <a:spcPts val="800"/>
              </a:spcBef>
              <a:defRPr sz="6408">
                <a:solidFill>
                  <a:srgbClr val="000000"/>
                </a:solidFill>
                <a:uFill>
                  <a:solidFill>
                    <a:srgbClr val="000000"/>
                  </a:solidFill>
                </a:uFill>
                <a:latin typeface="Calibri"/>
                <a:ea typeface="Calibri"/>
                <a:cs typeface="Calibri"/>
                <a:sym typeface="Calibri"/>
              </a:defRPr>
            </a:pPr>
            <a:r>
              <a:rPr dirty="0">
                <a:solidFill>
                  <a:srgbClr val="FF0000"/>
                </a:solidFill>
                <a:uFill>
                  <a:solidFill>
                    <a:srgbClr val="FF0000"/>
                  </a:solidFill>
                </a:uFill>
              </a:rPr>
              <a:t>Oliver Twist, </a:t>
            </a:r>
          </a:p>
          <a:p>
            <a:pPr defTabSz="400126">
              <a:lnSpc>
                <a:spcPct val="115000"/>
              </a:lnSpc>
              <a:spcBef>
                <a:spcPts val="800"/>
              </a:spcBef>
              <a:defRPr sz="6408">
                <a:solidFill>
                  <a:srgbClr val="000000"/>
                </a:solidFill>
                <a:uFill>
                  <a:solidFill>
                    <a:srgbClr val="000000"/>
                  </a:solidFill>
                </a:uFill>
                <a:latin typeface="Calibri"/>
                <a:ea typeface="Calibri"/>
                <a:cs typeface="Calibri"/>
                <a:sym typeface="Calibri"/>
              </a:defRPr>
            </a:pPr>
            <a:r>
              <a:rPr dirty="0">
                <a:solidFill>
                  <a:srgbClr val="FF0000"/>
                </a:solidFill>
                <a:uFill>
                  <a:solidFill>
                    <a:srgbClr val="FF0000"/>
                  </a:solidFill>
                </a:uFill>
              </a:rPr>
              <a:t>or the Parish Boy’s Progress</a:t>
            </a:r>
          </a:p>
        </p:txBody>
      </p:sp>
      <p:sp>
        <p:nvSpPr>
          <p:cNvPr id="121" name="Shape 121"/>
          <p:cNvSpPr/>
          <p:nvPr/>
        </p:nvSpPr>
        <p:spPr>
          <a:xfrm>
            <a:off x="663510" y="2661437"/>
            <a:ext cx="11185590" cy="228370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just" defTabSz="449580">
              <a:lnSpc>
                <a:spcPct val="115000"/>
              </a:lnSpc>
              <a:spcBef>
                <a:spcPts val="1000"/>
              </a:spcBef>
              <a:defRPr sz="2900">
                <a:solidFill>
                  <a:srgbClr val="000000"/>
                </a:solidFill>
                <a:uFill>
                  <a:solidFill>
                    <a:srgbClr val="000000"/>
                  </a:solidFill>
                </a:uFill>
                <a:latin typeface="Calibri"/>
                <a:ea typeface="Calibri"/>
                <a:cs typeface="Calibri"/>
                <a:sym typeface="Calibri"/>
              </a:defRPr>
            </a:pPr>
            <a:r>
              <a:rPr dirty="0"/>
              <a:t>Oliver Twist </a:t>
            </a:r>
            <a:r>
              <a:rPr dirty="0" err="1"/>
              <a:t>fu</a:t>
            </a:r>
            <a:r>
              <a:rPr dirty="0"/>
              <a:t> </a:t>
            </a:r>
            <a:r>
              <a:rPr dirty="0" err="1"/>
              <a:t>il</a:t>
            </a:r>
            <a:r>
              <a:rPr dirty="0"/>
              <a:t> secondo </a:t>
            </a:r>
            <a:r>
              <a:rPr dirty="0" err="1"/>
              <a:t>romanzo</a:t>
            </a:r>
            <a:r>
              <a:rPr dirty="0"/>
              <a:t> di </a:t>
            </a:r>
            <a:r>
              <a:rPr dirty="0">
                <a:solidFill>
                  <a:srgbClr val="00B050"/>
                </a:solidFill>
                <a:uFill>
                  <a:solidFill>
                    <a:srgbClr val="00B050"/>
                  </a:solidFill>
                </a:uFill>
              </a:rPr>
              <a:t>Charles Dickens </a:t>
            </a:r>
            <a:r>
              <a:rPr dirty="0" err="1">
                <a:uFill>
                  <a:solidFill>
                    <a:srgbClr val="00B050"/>
                  </a:solidFill>
                </a:uFill>
              </a:rPr>
              <a:t>pubblicato</a:t>
            </a:r>
            <a:r>
              <a:rPr dirty="0">
                <a:uFill>
                  <a:solidFill>
                    <a:srgbClr val="00B050"/>
                  </a:solidFill>
                </a:uFill>
              </a:rPr>
              <a:t> a </a:t>
            </a:r>
            <a:r>
              <a:rPr dirty="0" err="1">
                <a:uFill>
                  <a:solidFill>
                    <a:srgbClr val="00B050"/>
                  </a:solidFill>
                </a:uFill>
              </a:rPr>
              <a:t>puntate</a:t>
            </a:r>
            <a:r>
              <a:rPr dirty="0">
                <a:uFill>
                  <a:solidFill>
                    <a:srgbClr val="00B050"/>
                  </a:solidFill>
                </a:uFill>
              </a:rPr>
              <a:t> </a:t>
            </a:r>
            <a:r>
              <a:rPr dirty="0" err="1">
                <a:uFill>
                  <a:solidFill>
                    <a:srgbClr val="00B050"/>
                  </a:solidFill>
                </a:uFill>
              </a:rPr>
              <a:t>tra</a:t>
            </a:r>
            <a:r>
              <a:rPr dirty="0">
                <a:uFill>
                  <a:solidFill>
                    <a:srgbClr val="00B050"/>
                  </a:solidFill>
                </a:uFill>
              </a:rPr>
              <a:t> </a:t>
            </a:r>
            <a:r>
              <a:rPr dirty="0" err="1">
                <a:uFill>
                  <a:solidFill>
                    <a:srgbClr val="00B050"/>
                  </a:solidFill>
                </a:uFill>
              </a:rPr>
              <a:t>il</a:t>
            </a:r>
            <a:r>
              <a:rPr dirty="0">
                <a:uFill>
                  <a:solidFill>
                    <a:srgbClr val="00B050"/>
                  </a:solidFill>
                </a:uFill>
              </a:rPr>
              <a:t> 1837 e </a:t>
            </a:r>
            <a:r>
              <a:rPr dirty="0" err="1">
                <a:uFill>
                  <a:solidFill>
                    <a:srgbClr val="00B050"/>
                  </a:solidFill>
                </a:uFill>
              </a:rPr>
              <a:t>il</a:t>
            </a:r>
            <a:r>
              <a:rPr dirty="0">
                <a:uFill>
                  <a:solidFill>
                    <a:srgbClr val="00B050"/>
                  </a:solidFill>
                </a:uFill>
              </a:rPr>
              <a:t> 1839 </a:t>
            </a:r>
            <a:r>
              <a:rPr dirty="0" err="1">
                <a:uFill>
                  <a:solidFill>
                    <a:srgbClr val="00B050"/>
                  </a:solidFill>
                </a:uFill>
              </a:rPr>
              <a:t>sulla</a:t>
            </a:r>
            <a:r>
              <a:rPr dirty="0">
                <a:uFill>
                  <a:solidFill>
                    <a:srgbClr val="00B050"/>
                  </a:solidFill>
                </a:uFill>
              </a:rPr>
              <a:t> </a:t>
            </a:r>
            <a:r>
              <a:rPr dirty="0" err="1">
                <a:uFill>
                  <a:solidFill>
                    <a:srgbClr val="00B050"/>
                  </a:solidFill>
                </a:uFill>
              </a:rPr>
              <a:t>rivista</a:t>
            </a:r>
            <a:r>
              <a:rPr dirty="0">
                <a:uFill>
                  <a:solidFill>
                    <a:srgbClr val="00B050"/>
                  </a:solidFill>
                </a:uFill>
              </a:rPr>
              <a:t> Bentley’s Miscellany.</a:t>
            </a:r>
          </a:p>
          <a:p>
            <a:pPr algn="just" defTabSz="449580">
              <a:lnSpc>
                <a:spcPct val="115000"/>
              </a:lnSpc>
              <a:spcBef>
                <a:spcPts val="1000"/>
              </a:spcBef>
              <a:defRPr sz="2900">
                <a:solidFill>
                  <a:srgbClr val="000000"/>
                </a:solidFill>
                <a:uFill>
                  <a:solidFill>
                    <a:srgbClr val="000000"/>
                  </a:solidFill>
                </a:uFill>
                <a:latin typeface="Calibri"/>
                <a:ea typeface="Calibri"/>
                <a:cs typeface="Calibri"/>
                <a:sym typeface="Calibri"/>
              </a:defRPr>
            </a:pPr>
            <a:r>
              <a:rPr dirty="0"/>
              <a:t>Fu </a:t>
            </a:r>
            <a:r>
              <a:rPr dirty="0" err="1"/>
              <a:t>anche</a:t>
            </a:r>
            <a:r>
              <a:rPr dirty="0"/>
              <a:t> </a:t>
            </a:r>
            <a:r>
              <a:rPr dirty="0" err="1"/>
              <a:t>il</a:t>
            </a:r>
            <a:r>
              <a:rPr dirty="0"/>
              <a:t> primo </a:t>
            </a:r>
            <a:r>
              <a:rPr dirty="0" err="1"/>
              <a:t>romanzo</a:t>
            </a:r>
            <a:r>
              <a:rPr dirty="0"/>
              <a:t> in lingua </a:t>
            </a:r>
            <a:r>
              <a:rPr dirty="0" err="1"/>
              <a:t>inglese</a:t>
            </a:r>
            <a:r>
              <a:rPr dirty="0"/>
              <a:t> ad </a:t>
            </a:r>
            <a:r>
              <a:rPr dirty="0" err="1"/>
              <a:t>avere</a:t>
            </a:r>
            <a:r>
              <a:rPr dirty="0"/>
              <a:t> come </a:t>
            </a:r>
            <a:r>
              <a:rPr dirty="0" err="1"/>
              <a:t>protagonista</a:t>
            </a:r>
            <a:r>
              <a:rPr dirty="0"/>
              <a:t> un </a:t>
            </a:r>
            <a:r>
              <a:rPr dirty="0" err="1"/>
              <a:t>ragazzo</a:t>
            </a:r>
            <a:r>
              <a:rPr dirty="0"/>
              <a:t> e </a:t>
            </a:r>
            <a:r>
              <a:rPr dirty="0" err="1"/>
              <a:t>uno</a:t>
            </a:r>
            <a:r>
              <a:rPr dirty="0"/>
              <a:t> </a:t>
            </a:r>
            <a:r>
              <a:rPr dirty="0" err="1"/>
              <a:t>dei</a:t>
            </a:r>
            <a:r>
              <a:rPr dirty="0"/>
              <a:t> </a:t>
            </a:r>
            <a:r>
              <a:rPr dirty="0" err="1"/>
              <a:t>primi</a:t>
            </a:r>
            <a:r>
              <a:rPr dirty="0"/>
              <a:t> </a:t>
            </a:r>
            <a:r>
              <a:rPr dirty="0" err="1"/>
              <a:t>esempi</a:t>
            </a:r>
            <a:r>
              <a:rPr dirty="0"/>
              <a:t> di </a:t>
            </a:r>
            <a:r>
              <a:rPr dirty="0" err="1"/>
              <a:t>romanzo</a:t>
            </a:r>
            <a:r>
              <a:rPr dirty="0"/>
              <a:t> </a:t>
            </a:r>
            <a:r>
              <a:rPr dirty="0" err="1"/>
              <a:t>sociale</a:t>
            </a:r>
            <a:endParaRPr dirty="0"/>
          </a:p>
        </p:txBody>
      </p:sp>
      <p:pic>
        <p:nvPicPr>
          <p:cNvPr id="122" name="image1.jpeg"/>
          <p:cNvPicPr>
            <a:picLocks noChangeAspect="1"/>
          </p:cNvPicPr>
          <p:nvPr/>
        </p:nvPicPr>
        <p:blipFill>
          <a:blip r:embed="rId6">
            <a:extLst/>
          </a:blip>
          <a:stretch>
            <a:fillRect/>
          </a:stretch>
        </p:blipFill>
        <p:spPr>
          <a:xfrm>
            <a:off x="663510" y="497783"/>
            <a:ext cx="11677650" cy="8894712"/>
          </a:xfrm>
          <a:prstGeom prst="rect">
            <a:avLst/>
          </a:prstGeom>
          <a:ln w="12700">
            <a:miter lim="400000"/>
          </a:ln>
        </p:spPr>
      </p:pic>
    </p:spTree>
  </p:cSld>
  <p:clrMapOvr>
    <a:masterClrMapping/>
  </p:clrMapOv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8"/>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accel="50000" decel="50000" fill="hold" grpId="2" nodeType="clickEffect">
                                  <p:stCondLst>
                                    <p:cond delay="0"/>
                                  </p:stCondLst>
                                  <p:childTnLst>
                                    <p:animScale>
                                      <p:cBhvr>
                                        <p:cTn id="10" dur="1000" fill="hold"/>
                                        <p:tgtEl>
                                          <p:spTgt spid="122"/>
                                        </p:tgtEl>
                                      </p:cBhvr>
                                      <p:by x="44765" y="44765"/>
                                    </p:animScale>
                                  </p:childTnLst>
                                </p:cTn>
                              </p:par>
                            </p:childTnLst>
                          </p:cTn>
                        </p:par>
                        <p:par>
                          <p:cTn id="11" fill="hold">
                            <p:stCondLst>
                              <p:cond delay="0"/>
                            </p:stCondLst>
                            <p:childTnLst>
                              <p:par>
                                <p:cTn id="12" presetID="-1" presetClass="path" presetSubtype="0" accel="50000" decel="50000" fill="hold" nodeType="withEffect">
                                  <p:stCondLst>
                                    <p:cond delay="0"/>
                                  </p:stCondLst>
                                  <p:childTnLst>
                                    <p:animMotion origin="layout" path="M 9.76562E-7 3.22917E-6 L 9.76562E-7 0.21972 " pathEditMode="relative" rAng="0" ptsTypes="AA">
                                      <p:cBhvr>
                                        <p:cTn id="13" dur="3000" fill="hold"/>
                                        <p:tgtEl>
                                          <p:spTgt spid="122"/>
                                        </p:tgtEl>
                                        <p:attrNameLst>
                                          <p:attrName>ppt_x</p:attrName>
                                          <p:attrName>ppt_y</p:attrName>
                                        </p:attrNameLst>
                                      </p:cBhvr>
                                      <p:rCtr x="0" y="10986"/>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4" fill="hold" display="0">
                  <p:stCondLst>
                    <p:cond delay="indefinite"/>
                  </p:stCondLst>
                </p:cTn>
                <p:tgtEl>
                  <p:spTgt spid="118"/>
                </p:tgtEl>
              </p:cMediaNode>
            </p:audio>
          </p:childTnLst>
        </p:cTn>
      </p:par>
    </p:tnLst>
    <p:bldLst>
      <p:bldP spid="122"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1104900" y="916774"/>
            <a:ext cx="10344149" cy="711989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just" defTabSz="449580">
              <a:defRPr sz="3000" b="1" i="1">
                <a:solidFill>
                  <a:srgbClr val="000000"/>
                </a:solidFill>
                <a:uFill>
                  <a:solidFill>
                    <a:srgbClr val="000000"/>
                  </a:solidFill>
                </a:uFill>
                <a:latin typeface="Calibri"/>
                <a:ea typeface="Calibri"/>
                <a:cs typeface="Calibri"/>
                <a:sym typeface="Calibri"/>
              </a:defRPr>
            </a:lvl1pPr>
          </a:lstStyle>
          <a:p>
            <a:pPr>
              <a:lnSpc>
                <a:spcPct val="115000"/>
              </a:lnSpc>
            </a:pPr>
            <a:r>
              <a:rPr lang="it-IT" dirty="0" err="1"/>
              <a:t>Fagin</a:t>
            </a:r>
            <a:r>
              <a:rPr lang="it-IT" dirty="0"/>
              <a:t>, con l’aiuto di </a:t>
            </a:r>
            <a:r>
              <a:rPr lang="it-IT" dirty="0" err="1"/>
              <a:t>Monks</a:t>
            </a:r>
            <a:r>
              <a:rPr lang="it-IT" dirty="0"/>
              <a:t>, tenta di riprendersi il ragazzo, ma la compassionevole Nancy avverte Rose del complotto. </a:t>
            </a:r>
            <a:r>
              <a:rPr lang="it-IT" dirty="0" err="1"/>
              <a:t>Sikes</a:t>
            </a:r>
            <a:r>
              <a:rPr lang="it-IT" dirty="0"/>
              <a:t>, scoperto il tradimento di Nancy, la uccide. </a:t>
            </a:r>
            <a:r>
              <a:rPr lang="it-IT" dirty="0" smtClean="0">
                <a:latin typeface="Calibri" panose="020F0502020204030204" pitchFamily="34" charset="0"/>
                <a:ea typeface="Calibri" panose="020F0502020204030204" pitchFamily="34" charset="0"/>
              </a:rPr>
              <a:t>Dopo </a:t>
            </a:r>
            <a:r>
              <a:rPr lang="it-IT" dirty="0">
                <a:latin typeface="Calibri" panose="020F0502020204030204" pitchFamily="34" charset="0"/>
                <a:ea typeface="Calibri" panose="020F0502020204030204" pitchFamily="34" charset="0"/>
              </a:rPr>
              <a:t>questo fatto, Oliver scopre che </a:t>
            </a:r>
            <a:r>
              <a:rPr lang="it-IT" dirty="0" err="1">
                <a:latin typeface="Calibri" panose="020F0502020204030204" pitchFamily="34" charset="0"/>
                <a:ea typeface="Calibri" panose="020F0502020204030204" pitchFamily="34" charset="0"/>
              </a:rPr>
              <a:t>Monks</a:t>
            </a:r>
            <a:r>
              <a:rPr lang="it-IT" dirty="0">
                <a:latin typeface="Calibri" panose="020F0502020204030204" pitchFamily="34" charset="0"/>
                <a:ea typeface="Calibri" panose="020F0502020204030204" pitchFamily="34" charset="0"/>
              </a:rPr>
              <a:t> è il suo fratellastro che non voleva dividere l'eredità del padre con Oliver e per questo cercava di metterlo sulla strada del crimine. Intanto la banda di ladruncoli viene sgominata dalla polizia.  </a:t>
            </a:r>
            <a:endParaRPr lang="it-IT" dirty="0" smtClean="0">
              <a:latin typeface="Calibri" panose="020F0502020204030204" pitchFamily="34" charset="0"/>
              <a:ea typeface="Calibri" panose="020F0502020204030204" pitchFamily="34" charset="0"/>
            </a:endParaRPr>
          </a:p>
          <a:p>
            <a:pPr>
              <a:lnSpc>
                <a:spcPct val="115000"/>
              </a:lnSpc>
            </a:pPr>
            <a:endParaRPr lang="it-IT" dirty="0">
              <a:latin typeface="Calibri" panose="020F0502020204030204" pitchFamily="34" charset="0"/>
              <a:ea typeface="Calibri" panose="020F0502020204030204" pitchFamily="34" charset="0"/>
            </a:endParaRPr>
          </a:p>
          <a:p>
            <a:pPr>
              <a:defRPr b="0" i="0"/>
            </a:pPr>
            <a:r>
              <a:rPr b="1" i="1" dirty="0" smtClean="0"/>
              <a:t>Fagin</a:t>
            </a:r>
            <a:r>
              <a:rPr b="1" i="1" dirty="0"/>
              <a:t>, </a:t>
            </a:r>
            <a:r>
              <a:rPr b="1" i="1" dirty="0" smtClean="0"/>
              <a:t>with </a:t>
            </a:r>
            <a:r>
              <a:rPr b="1" i="1" dirty="0"/>
              <a:t>the help of Monks, tries to catch the boy, but the compassionate Nancy </a:t>
            </a:r>
            <a:r>
              <a:rPr b="1" i="1" dirty="0" smtClean="0"/>
              <a:t>w</a:t>
            </a:r>
            <a:r>
              <a:rPr lang="it-IT" b="1" i="1" dirty="0" err="1" smtClean="0"/>
              <a:t>arns</a:t>
            </a:r>
            <a:r>
              <a:rPr lang="it-IT" b="1" i="1" dirty="0" smtClean="0"/>
              <a:t> Rose </a:t>
            </a:r>
            <a:r>
              <a:rPr lang="it-IT" b="1" i="1" dirty="0" err="1" smtClean="0"/>
              <a:t>against</a:t>
            </a:r>
            <a:r>
              <a:rPr lang="it-IT" b="1" i="1" dirty="0" smtClean="0"/>
              <a:t> the</a:t>
            </a:r>
            <a:r>
              <a:rPr b="1" i="1" dirty="0" smtClean="0"/>
              <a:t> </a:t>
            </a:r>
            <a:r>
              <a:rPr b="1" i="1" dirty="0"/>
              <a:t>conspiracy. Sikes discovers Nancy’s betrayal and kills her. </a:t>
            </a:r>
            <a:r>
              <a:rPr lang="it-IT" b="1" i="1" dirty="0" err="1" smtClean="0"/>
              <a:t>Later</a:t>
            </a:r>
            <a:r>
              <a:rPr lang="it-IT" b="1" i="1" dirty="0" smtClean="0"/>
              <a:t> </a:t>
            </a:r>
            <a:r>
              <a:rPr b="1" i="1" dirty="0" smtClean="0"/>
              <a:t>Oliver </a:t>
            </a:r>
            <a:r>
              <a:rPr b="1" i="1" dirty="0"/>
              <a:t>discovers that Monks is his </a:t>
            </a:r>
            <a:r>
              <a:rPr b="1" i="1" dirty="0" smtClean="0"/>
              <a:t>bro</a:t>
            </a:r>
            <a:r>
              <a:rPr lang="it-IT" b="1" i="1" dirty="0" smtClean="0"/>
              <a:t>t</a:t>
            </a:r>
            <a:r>
              <a:rPr b="1" i="1" dirty="0" smtClean="0"/>
              <a:t>her </a:t>
            </a:r>
            <a:r>
              <a:rPr b="1" i="1" dirty="0"/>
              <a:t>: he didn’t want to share his father’s inheritance with Oliver and for this reason he tried to lead him astray.  Meanwhile the police arrest the gang.</a:t>
            </a: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148"/>
                                        </p:tgtEl>
                                        <p:attrNameLst>
                                          <p:attrName>style.visibility</p:attrName>
                                        </p:attrNameLst>
                                      </p:cBhvr>
                                      <p:to>
                                        <p:strVal val="visible"/>
                                      </p:to>
                                    </p:set>
                                    <p:anim calcmode="lin" valueType="num">
                                      <p:cBhvr>
                                        <p:cTn id="7" dur="1000" fill="hold"/>
                                        <p:tgtEl>
                                          <p:spTgt spid="148"/>
                                        </p:tgtEl>
                                        <p:attrNameLst>
                                          <p:attrName>ppt_w</p:attrName>
                                        </p:attrNameLst>
                                      </p:cBhvr>
                                      <p:tavLst>
                                        <p:tav tm="0">
                                          <p:val>
                                            <p:fltVal val="0"/>
                                          </p:val>
                                        </p:tav>
                                        <p:tav tm="100000">
                                          <p:val>
                                            <p:strVal val="#ppt_w"/>
                                          </p:val>
                                        </p:tav>
                                      </p:tavLst>
                                    </p:anim>
                                    <p:anim calcmode="lin" valueType="num">
                                      <p:cBhvr>
                                        <p:cTn id="8" dur="1000" fill="hold"/>
                                        <p:tgtEl>
                                          <p:spTgt spid="148"/>
                                        </p:tgtEl>
                                        <p:attrNameLst>
                                          <p:attrName>ppt_h</p:attrName>
                                        </p:attrNameLst>
                                      </p:cBhvr>
                                      <p:tavLst>
                                        <p:tav tm="0">
                                          <p:val>
                                            <p:fltVal val="0"/>
                                          </p:val>
                                        </p:tav>
                                        <p:tav tm="100000">
                                          <p:val>
                                            <p:strVal val="#ppt_h"/>
                                          </p:val>
                                        </p:tav>
                                      </p:tavLst>
                                    </p:anim>
                                    <p:anim calcmode="lin" valueType="num">
                                      <p:cBhvr>
                                        <p:cTn id="9" dur="1000" fill="hold"/>
                                        <p:tgtEl>
                                          <p:spTgt spid="1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647700" y="403263"/>
            <a:ext cx="5600700" cy="87203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49580">
              <a:defRPr sz="3800">
                <a:solidFill>
                  <a:srgbClr val="000000"/>
                </a:solidFill>
                <a:uFill>
                  <a:solidFill>
                    <a:srgbClr val="000000"/>
                  </a:solidFill>
                </a:uFill>
                <a:latin typeface="Calibri"/>
                <a:ea typeface="Calibri"/>
                <a:cs typeface="Calibri"/>
                <a:sym typeface="Calibri"/>
              </a:defRPr>
            </a:pPr>
            <a:r>
              <a:rPr sz="2800" dirty="0"/>
              <a:t>Fagin </a:t>
            </a:r>
            <a:r>
              <a:rPr sz="2800" dirty="0" err="1"/>
              <a:t>viene</a:t>
            </a:r>
            <a:r>
              <a:rPr sz="2800" dirty="0"/>
              <a:t> </a:t>
            </a:r>
            <a:r>
              <a:rPr sz="2800" dirty="0" err="1"/>
              <a:t>arrestato</a:t>
            </a:r>
            <a:r>
              <a:rPr sz="2800" dirty="0"/>
              <a:t>, e </a:t>
            </a:r>
            <a:r>
              <a:rPr sz="2800" dirty="0" err="1"/>
              <a:t>dopo</a:t>
            </a:r>
            <a:r>
              <a:rPr sz="2800" dirty="0"/>
              <a:t> </a:t>
            </a:r>
            <a:r>
              <a:rPr sz="2800" dirty="0" err="1"/>
              <a:t>pochi</a:t>
            </a:r>
            <a:r>
              <a:rPr sz="2800" dirty="0"/>
              <a:t> </a:t>
            </a:r>
            <a:r>
              <a:rPr sz="2800" dirty="0" err="1"/>
              <a:t>giorni</a:t>
            </a:r>
            <a:r>
              <a:rPr sz="2800" dirty="0"/>
              <a:t> </a:t>
            </a:r>
            <a:r>
              <a:rPr sz="2800" dirty="0" err="1"/>
              <a:t>muore</a:t>
            </a:r>
            <a:r>
              <a:rPr sz="2800" dirty="0"/>
              <a:t> </a:t>
            </a:r>
            <a:r>
              <a:rPr sz="2800" dirty="0" err="1"/>
              <a:t>impiccato</a:t>
            </a:r>
            <a:r>
              <a:rPr sz="2800" dirty="0"/>
              <a:t>. </a:t>
            </a:r>
          </a:p>
          <a:p>
            <a:pPr algn="l" defTabSz="449580">
              <a:defRPr sz="3800">
                <a:solidFill>
                  <a:srgbClr val="000000"/>
                </a:solidFill>
                <a:uFill>
                  <a:solidFill>
                    <a:srgbClr val="000000"/>
                  </a:solidFill>
                </a:uFill>
                <a:latin typeface="Calibri"/>
                <a:ea typeface="Calibri"/>
                <a:cs typeface="Calibri"/>
                <a:sym typeface="Calibri"/>
              </a:defRPr>
            </a:pPr>
            <a:r>
              <a:rPr sz="2800" dirty="0"/>
              <a:t>Oliver </a:t>
            </a:r>
            <a:r>
              <a:rPr sz="2800" dirty="0" err="1"/>
              <a:t>viene</a:t>
            </a:r>
            <a:r>
              <a:rPr sz="2800" dirty="0"/>
              <a:t> </a:t>
            </a:r>
            <a:r>
              <a:rPr sz="2800" dirty="0" err="1"/>
              <a:t>adottato</a:t>
            </a:r>
            <a:r>
              <a:rPr sz="2800" dirty="0"/>
              <a:t> dal signor Brownlow.</a:t>
            </a:r>
          </a:p>
          <a:p>
            <a:pPr algn="l" defTabSz="449580">
              <a:defRPr sz="3800">
                <a:solidFill>
                  <a:srgbClr val="000000"/>
                </a:solidFill>
                <a:uFill>
                  <a:solidFill>
                    <a:srgbClr val="000000"/>
                  </a:solidFill>
                </a:uFill>
                <a:latin typeface="Calibri"/>
                <a:ea typeface="Calibri"/>
                <a:cs typeface="Calibri"/>
                <a:sym typeface="Calibri"/>
              </a:defRPr>
            </a:pPr>
            <a:r>
              <a:rPr sz="2800" dirty="0"/>
              <a:t>Rose </a:t>
            </a:r>
            <a:r>
              <a:rPr sz="2800" dirty="0" err="1"/>
              <a:t>si</a:t>
            </a:r>
            <a:r>
              <a:rPr sz="2800" dirty="0"/>
              <a:t> </a:t>
            </a:r>
            <a:r>
              <a:rPr sz="2800" dirty="0" err="1"/>
              <a:t>sposa</a:t>
            </a:r>
            <a:r>
              <a:rPr sz="2800" dirty="0"/>
              <a:t> con </a:t>
            </a:r>
            <a:r>
              <a:rPr sz="2800" dirty="0" err="1"/>
              <a:t>il</a:t>
            </a:r>
            <a:r>
              <a:rPr sz="2800" dirty="0"/>
              <a:t> </a:t>
            </a:r>
            <a:r>
              <a:rPr sz="2800" dirty="0" err="1"/>
              <a:t>suo</a:t>
            </a:r>
            <a:r>
              <a:rPr sz="2800" dirty="0"/>
              <a:t> </a:t>
            </a:r>
            <a:r>
              <a:rPr sz="2800" dirty="0" err="1"/>
              <a:t>amico</a:t>
            </a:r>
            <a:r>
              <a:rPr sz="2800" dirty="0"/>
              <a:t> </a:t>
            </a:r>
            <a:r>
              <a:rPr sz="2800" dirty="0" err="1"/>
              <a:t>d'infanzia</a:t>
            </a:r>
            <a:r>
              <a:rPr sz="2800" dirty="0"/>
              <a:t> Harry e </a:t>
            </a:r>
            <a:r>
              <a:rPr sz="2800" dirty="0" err="1"/>
              <a:t>va</a:t>
            </a:r>
            <a:r>
              <a:rPr sz="2800" dirty="0"/>
              <a:t> a </a:t>
            </a:r>
            <a:r>
              <a:rPr sz="2800" dirty="0" err="1"/>
              <a:t>vivere</a:t>
            </a:r>
            <a:r>
              <a:rPr sz="2800" dirty="0"/>
              <a:t> </a:t>
            </a:r>
            <a:r>
              <a:rPr sz="2800" dirty="0" err="1"/>
              <a:t>vicino</a:t>
            </a:r>
            <a:r>
              <a:rPr sz="2800" dirty="0"/>
              <a:t> a Oliver. Monks </a:t>
            </a:r>
            <a:r>
              <a:rPr sz="2800" dirty="0" err="1"/>
              <a:t>deve</a:t>
            </a:r>
            <a:r>
              <a:rPr sz="2800" dirty="0"/>
              <a:t> </a:t>
            </a:r>
            <a:r>
              <a:rPr sz="2800" dirty="0" err="1"/>
              <a:t>accettare</a:t>
            </a:r>
            <a:r>
              <a:rPr sz="2800" dirty="0"/>
              <a:t> di </a:t>
            </a:r>
            <a:r>
              <a:rPr sz="2800" dirty="0" err="1"/>
              <a:t>dividere</a:t>
            </a:r>
            <a:r>
              <a:rPr sz="2800" dirty="0"/>
              <a:t> </a:t>
            </a:r>
            <a:r>
              <a:rPr sz="2800" dirty="0" err="1"/>
              <a:t>l’eredità</a:t>
            </a:r>
            <a:r>
              <a:rPr sz="2800" dirty="0"/>
              <a:t> del padre con Oliver ma </a:t>
            </a:r>
            <a:r>
              <a:rPr sz="2800" dirty="0" err="1"/>
              <a:t>sperpererà</a:t>
            </a:r>
            <a:r>
              <a:rPr sz="2800" dirty="0"/>
              <a:t> </a:t>
            </a:r>
            <a:r>
              <a:rPr sz="2800" dirty="0" err="1"/>
              <a:t>questi</a:t>
            </a:r>
            <a:r>
              <a:rPr sz="2800" dirty="0"/>
              <a:t> </a:t>
            </a:r>
            <a:r>
              <a:rPr sz="2800" dirty="0" err="1"/>
              <a:t>soldi</a:t>
            </a:r>
            <a:r>
              <a:rPr sz="2800" dirty="0"/>
              <a:t> e </a:t>
            </a:r>
            <a:r>
              <a:rPr sz="2800" dirty="0" err="1"/>
              <a:t>ritornerà</a:t>
            </a:r>
            <a:r>
              <a:rPr sz="2800" dirty="0"/>
              <a:t> </a:t>
            </a:r>
            <a:r>
              <a:rPr sz="2800" dirty="0" err="1"/>
              <a:t>nel</a:t>
            </a:r>
            <a:r>
              <a:rPr sz="2800" dirty="0"/>
              <a:t> </a:t>
            </a:r>
            <a:r>
              <a:rPr sz="2800" dirty="0" err="1"/>
              <a:t>mondo</a:t>
            </a:r>
            <a:r>
              <a:rPr sz="2800" dirty="0"/>
              <a:t> </a:t>
            </a:r>
            <a:r>
              <a:rPr sz="2800" dirty="0" err="1"/>
              <a:t>della</a:t>
            </a:r>
            <a:r>
              <a:rPr sz="2800" dirty="0"/>
              <a:t> mala </a:t>
            </a:r>
            <a:r>
              <a:rPr sz="2800" dirty="0" err="1"/>
              <a:t>fama</a:t>
            </a:r>
            <a:r>
              <a:rPr sz="2800" dirty="0"/>
              <a:t>.</a:t>
            </a:r>
          </a:p>
          <a:p>
            <a:pPr algn="l" defTabSz="449580">
              <a:defRPr sz="3800">
                <a:solidFill>
                  <a:srgbClr val="000000"/>
                </a:solidFill>
                <a:uFill>
                  <a:solidFill>
                    <a:srgbClr val="000000"/>
                  </a:solidFill>
                </a:uFill>
                <a:latin typeface="Calibri"/>
                <a:ea typeface="Calibri"/>
                <a:cs typeface="Calibri"/>
                <a:sym typeface="Calibri"/>
              </a:defRPr>
            </a:pPr>
            <a:endParaRPr sz="2800" dirty="0"/>
          </a:p>
          <a:p>
            <a:pPr algn="l" defTabSz="449580">
              <a:defRPr sz="3800">
                <a:solidFill>
                  <a:srgbClr val="000000"/>
                </a:solidFill>
                <a:uFill>
                  <a:solidFill>
                    <a:srgbClr val="000000"/>
                  </a:solidFill>
                </a:uFill>
                <a:latin typeface="Calibri"/>
                <a:ea typeface="Calibri"/>
                <a:cs typeface="Calibri"/>
                <a:sym typeface="Calibri"/>
              </a:defRPr>
            </a:pPr>
            <a:r>
              <a:rPr sz="2800" dirty="0"/>
              <a:t> </a:t>
            </a:r>
            <a:r>
              <a:rPr sz="2800" b="1" i="1" dirty="0"/>
              <a:t>Fagin is arrested, and after  few days he dies by hanging.</a:t>
            </a:r>
          </a:p>
          <a:p>
            <a:pPr algn="l" defTabSz="449580">
              <a:defRPr sz="3800">
                <a:solidFill>
                  <a:srgbClr val="000000"/>
                </a:solidFill>
                <a:uFill>
                  <a:solidFill>
                    <a:srgbClr val="000000"/>
                  </a:solidFill>
                </a:uFill>
                <a:latin typeface="Calibri"/>
                <a:ea typeface="Calibri"/>
                <a:cs typeface="Calibri"/>
                <a:sym typeface="Calibri"/>
              </a:defRPr>
            </a:pPr>
            <a:r>
              <a:rPr sz="2800" b="1" i="1" dirty="0"/>
              <a:t>Oliver is adopted by Mr. Brownlow.</a:t>
            </a:r>
          </a:p>
          <a:p>
            <a:pPr algn="l" defTabSz="449580">
              <a:defRPr sz="3800">
                <a:solidFill>
                  <a:srgbClr val="000000"/>
                </a:solidFill>
                <a:uFill>
                  <a:solidFill>
                    <a:srgbClr val="000000"/>
                  </a:solidFill>
                </a:uFill>
                <a:latin typeface="Calibri"/>
                <a:ea typeface="Calibri"/>
                <a:cs typeface="Calibri"/>
                <a:sym typeface="Calibri"/>
              </a:defRPr>
            </a:pPr>
            <a:r>
              <a:rPr sz="2800" b="1" i="1" dirty="0"/>
              <a:t>Rose marries her childhood friend Harry and goes to live near Oliver. Monks must accept  to divide his father's inheritance with Oliver but he squanders the money and </a:t>
            </a:r>
            <a:r>
              <a:rPr sz="2800" b="1" i="1" dirty="0" smtClean="0"/>
              <a:t>return</a:t>
            </a:r>
            <a:r>
              <a:rPr lang="it-IT" sz="2800" b="1" i="1" dirty="0" smtClean="0"/>
              <a:t>s</a:t>
            </a:r>
            <a:r>
              <a:rPr sz="2800" b="1" i="1" dirty="0" smtClean="0"/>
              <a:t> </a:t>
            </a:r>
            <a:r>
              <a:rPr sz="2800" b="1" i="1" dirty="0"/>
              <a:t>on the bad path.</a:t>
            </a:r>
          </a:p>
        </p:txBody>
      </p:sp>
      <p:pic>
        <p:nvPicPr>
          <p:cNvPr id="3" name="Immagine 2" descr="Immagine correlata"/>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89199"/>
            <a:ext cx="5715000" cy="853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1">
                                            <p:bg/>
                                          </p:spTgt>
                                        </p:tgtEl>
                                        <p:attrNameLst>
                                          <p:attrName>style.visibility</p:attrName>
                                        </p:attrNameLst>
                                      </p:cBhvr>
                                      <p:to>
                                        <p:strVal val="visible"/>
                                      </p:to>
                                    </p:set>
                                    <p:animEffect transition="in" filter="wipe(left)">
                                      <p:cBhvr>
                                        <p:cTn id="7" dur="2000"/>
                                        <p:tgtEl>
                                          <p:spTgt spid="151">
                                            <p:bg/>
                                          </p:spTgt>
                                        </p:tgtEl>
                                      </p:cBhvr>
                                    </p:animEffect>
                                  </p:childTnLst>
                                </p:cTn>
                              </p:par>
                              <p:par>
                                <p:cTn id="8" presetID="22" presetClass="entr" presetSubtype="8" fill="hold" grpId="1" nodeType="withEffect">
                                  <p:stCondLst>
                                    <p:cond delay="0"/>
                                  </p:stCondLst>
                                  <p:iterate>
                                    <p:tmAbs val="0"/>
                                  </p:iterate>
                                  <p:childTnLst>
                                    <p:set>
                                      <p:cBhvr>
                                        <p:cTn id="9" fill="hold"/>
                                        <p:tgtEl>
                                          <p:spTgt spid="151">
                                            <p:txEl>
                                              <p:pRg st="0" end="0"/>
                                            </p:txEl>
                                          </p:spTgt>
                                        </p:tgtEl>
                                        <p:attrNameLst>
                                          <p:attrName>style.visibility</p:attrName>
                                        </p:attrNameLst>
                                      </p:cBhvr>
                                      <p:to>
                                        <p:strVal val="visible"/>
                                      </p:to>
                                    </p:set>
                                    <p:animEffect transition="in" filter="wipe(left)">
                                      <p:cBhvr>
                                        <p:cTn id="10" dur="2000"/>
                                        <p:tgtEl>
                                          <p:spTgt spid="151">
                                            <p:txEl>
                                              <p:pRg st="0" end="0"/>
                                            </p:txEl>
                                          </p:spTgt>
                                        </p:tgtEl>
                                      </p:cBhvr>
                                    </p:animEffect>
                                  </p:childTnLst>
                                </p:cTn>
                              </p:par>
                              <p:par>
                                <p:cTn id="11" presetID="22" presetClass="entr" presetSubtype="8" fill="hold" grpId="1" nodeType="withEffect">
                                  <p:stCondLst>
                                    <p:cond delay="0"/>
                                  </p:stCondLst>
                                  <p:iterate>
                                    <p:tmAbs val="0"/>
                                  </p:iterate>
                                  <p:childTnLst>
                                    <p:set>
                                      <p:cBhvr>
                                        <p:cTn id="12" fill="hold"/>
                                        <p:tgtEl>
                                          <p:spTgt spid="151">
                                            <p:txEl>
                                              <p:pRg st="1" end="1"/>
                                            </p:txEl>
                                          </p:spTgt>
                                        </p:tgtEl>
                                        <p:attrNameLst>
                                          <p:attrName>style.visibility</p:attrName>
                                        </p:attrNameLst>
                                      </p:cBhvr>
                                      <p:to>
                                        <p:strVal val="visible"/>
                                      </p:to>
                                    </p:set>
                                    <p:animEffect transition="in" filter="wipe(left)">
                                      <p:cBhvr>
                                        <p:cTn id="13" dur="2000"/>
                                        <p:tgtEl>
                                          <p:spTgt spid="151">
                                            <p:txEl>
                                              <p:pRg st="1" end="1"/>
                                            </p:txEl>
                                          </p:spTgt>
                                        </p:tgtEl>
                                      </p:cBhvr>
                                    </p:animEffect>
                                  </p:childTnLst>
                                </p:cTn>
                              </p:par>
                              <p:par>
                                <p:cTn id="14" presetID="22" presetClass="entr" presetSubtype="8" fill="hold" grpId="1" nodeType="withEffect">
                                  <p:stCondLst>
                                    <p:cond delay="0"/>
                                  </p:stCondLst>
                                  <p:iterate>
                                    <p:tmAbs val="0"/>
                                  </p:iterate>
                                  <p:childTnLst>
                                    <p:set>
                                      <p:cBhvr>
                                        <p:cTn id="15" fill="hold"/>
                                        <p:tgtEl>
                                          <p:spTgt spid="151">
                                            <p:txEl>
                                              <p:pRg st="2" end="2"/>
                                            </p:txEl>
                                          </p:spTgt>
                                        </p:tgtEl>
                                        <p:attrNameLst>
                                          <p:attrName>style.visibility</p:attrName>
                                        </p:attrNameLst>
                                      </p:cBhvr>
                                      <p:to>
                                        <p:strVal val="visible"/>
                                      </p:to>
                                    </p:set>
                                    <p:animEffect transition="in" filter="wipe(left)">
                                      <p:cBhvr>
                                        <p:cTn id="16" dur="2000"/>
                                        <p:tgtEl>
                                          <p:spTgt spid="151">
                                            <p:txEl>
                                              <p:pRg st="2" end="2"/>
                                            </p:txEl>
                                          </p:spTgt>
                                        </p:tgtEl>
                                      </p:cBhvr>
                                    </p:animEffect>
                                  </p:childTnLst>
                                </p:cTn>
                              </p:par>
                              <p:par>
                                <p:cTn id="17" presetID="22" presetClass="entr" presetSubtype="8" fill="hold" grpId="1" nodeType="withEffect">
                                  <p:stCondLst>
                                    <p:cond delay="0"/>
                                  </p:stCondLst>
                                  <p:iterate>
                                    <p:tmAbs val="0"/>
                                  </p:iterate>
                                  <p:childTnLst>
                                    <p:set>
                                      <p:cBhvr>
                                        <p:cTn id="18" fill="hold"/>
                                        <p:tgtEl>
                                          <p:spTgt spid="151">
                                            <p:txEl>
                                              <p:pRg st="4" end="4"/>
                                            </p:txEl>
                                          </p:spTgt>
                                        </p:tgtEl>
                                        <p:attrNameLst>
                                          <p:attrName>style.visibility</p:attrName>
                                        </p:attrNameLst>
                                      </p:cBhvr>
                                      <p:to>
                                        <p:strVal val="visible"/>
                                      </p:to>
                                    </p:set>
                                    <p:animEffect transition="in" filter="wipe(left)">
                                      <p:cBhvr>
                                        <p:cTn id="19" dur="2000"/>
                                        <p:tgtEl>
                                          <p:spTgt spid="151">
                                            <p:txEl>
                                              <p:pRg st="4" end="4"/>
                                            </p:txEl>
                                          </p:spTgt>
                                        </p:tgtEl>
                                      </p:cBhvr>
                                    </p:animEffect>
                                  </p:childTnLst>
                                </p:cTn>
                              </p:par>
                              <p:par>
                                <p:cTn id="20" presetID="22" presetClass="entr" presetSubtype="8" fill="hold" grpId="1" nodeType="withEffect">
                                  <p:stCondLst>
                                    <p:cond delay="0"/>
                                  </p:stCondLst>
                                  <p:iterate>
                                    <p:tmAbs val="0"/>
                                  </p:iterate>
                                  <p:childTnLst>
                                    <p:set>
                                      <p:cBhvr>
                                        <p:cTn id="21" fill="hold"/>
                                        <p:tgtEl>
                                          <p:spTgt spid="151">
                                            <p:txEl>
                                              <p:pRg st="5" end="5"/>
                                            </p:txEl>
                                          </p:spTgt>
                                        </p:tgtEl>
                                        <p:attrNameLst>
                                          <p:attrName>style.visibility</p:attrName>
                                        </p:attrNameLst>
                                      </p:cBhvr>
                                      <p:to>
                                        <p:strVal val="visible"/>
                                      </p:to>
                                    </p:set>
                                    <p:animEffect transition="in" filter="wipe(left)">
                                      <p:cBhvr>
                                        <p:cTn id="22" dur="2000"/>
                                        <p:tgtEl>
                                          <p:spTgt spid="151">
                                            <p:txEl>
                                              <p:pRg st="5" end="5"/>
                                            </p:txEl>
                                          </p:spTgt>
                                        </p:tgtEl>
                                      </p:cBhvr>
                                    </p:animEffect>
                                  </p:childTnLst>
                                </p:cTn>
                              </p:par>
                              <p:par>
                                <p:cTn id="23" presetID="22" presetClass="entr" presetSubtype="8" fill="hold" grpId="1" nodeType="withEffect">
                                  <p:stCondLst>
                                    <p:cond delay="0"/>
                                  </p:stCondLst>
                                  <p:iterate>
                                    <p:tmAbs val="0"/>
                                  </p:iterate>
                                  <p:childTnLst>
                                    <p:set>
                                      <p:cBhvr>
                                        <p:cTn id="24" fill="hold"/>
                                        <p:tgtEl>
                                          <p:spTgt spid="151">
                                            <p:txEl>
                                              <p:pRg st="6" end="6"/>
                                            </p:txEl>
                                          </p:spTgt>
                                        </p:tgtEl>
                                        <p:attrNameLst>
                                          <p:attrName>style.visibility</p:attrName>
                                        </p:attrNameLst>
                                      </p:cBhvr>
                                      <p:to>
                                        <p:strVal val="visible"/>
                                      </p:to>
                                    </p:set>
                                    <p:animEffect transition="in" filter="wipe(left)">
                                      <p:cBhvr>
                                        <p:cTn id="25" dur="2000"/>
                                        <p:tgtEl>
                                          <p:spTgt spid="1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2" nodeType="clickEffect">
                                  <p:stCondLst>
                                    <p:cond delay="0"/>
                                  </p:stCondLst>
                                  <p:iterate>
                                    <p:tmAbs val="0"/>
                                  </p:iterate>
                                  <p:childTnLst>
                                    <p:animEffect transition="out" filter="wipe(down)">
                                      <p:cBhvr>
                                        <p:cTn id="29" dur="2500" fill="hold"/>
                                        <p:tgtEl>
                                          <p:spTgt spid="151">
                                            <p:txEl>
                                              <p:pRg st="1" end="1"/>
                                            </p:txEl>
                                          </p:spTgt>
                                        </p:tgtEl>
                                      </p:cBhvr>
                                    </p:animEffect>
                                    <p:set>
                                      <p:cBhvr>
                                        <p:cTn id="30" fill="hold">
                                          <p:stCondLst>
                                            <p:cond delay="2499"/>
                                          </p:stCondLst>
                                        </p:cTn>
                                        <p:tgtEl>
                                          <p:spTgt spid="151">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2" nodeType="clickEffect">
                                  <p:stCondLst>
                                    <p:cond delay="0"/>
                                  </p:stCondLst>
                                  <p:iterate>
                                    <p:tmAbs val="0"/>
                                  </p:iterate>
                                  <p:childTnLst>
                                    <p:animEffect transition="out" filter="wipe(down)">
                                      <p:cBhvr>
                                        <p:cTn id="34" dur="2500" fill="hold"/>
                                        <p:tgtEl>
                                          <p:spTgt spid="151">
                                            <p:txEl>
                                              <p:pRg st="2" end="2"/>
                                            </p:txEl>
                                          </p:spTgt>
                                        </p:tgtEl>
                                      </p:cBhvr>
                                    </p:animEffect>
                                    <p:set>
                                      <p:cBhvr>
                                        <p:cTn id="35" fill="hold">
                                          <p:stCondLst>
                                            <p:cond delay="2499"/>
                                          </p:stCondLst>
                                        </p:cTn>
                                        <p:tgtEl>
                                          <p:spTgt spid="151">
                                            <p:txEl>
                                              <p:pRg st="2" end="2"/>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2" nodeType="clickEffect">
                                  <p:stCondLst>
                                    <p:cond delay="0"/>
                                  </p:stCondLst>
                                  <p:iterate>
                                    <p:tmAbs val="0"/>
                                  </p:iterate>
                                  <p:childTnLst>
                                    <p:animEffect transition="out" filter="wipe(down)">
                                      <p:cBhvr>
                                        <p:cTn id="39" dur="2500" fill="hold"/>
                                        <p:tgtEl>
                                          <p:spTgt spid="151">
                                            <p:txEl>
                                              <p:pRg st="4" end="4"/>
                                            </p:txEl>
                                          </p:spTgt>
                                        </p:tgtEl>
                                      </p:cBhvr>
                                    </p:animEffect>
                                    <p:set>
                                      <p:cBhvr>
                                        <p:cTn id="40" fill="hold">
                                          <p:stCondLst>
                                            <p:cond delay="2499"/>
                                          </p:stCondLst>
                                        </p:cTn>
                                        <p:tgtEl>
                                          <p:spTgt spid="151">
                                            <p:txEl>
                                              <p:pRg st="4" end="4"/>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2" nodeType="clickEffect">
                                  <p:stCondLst>
                                    <p:cond delay="0"/>
                                  </p:stCondLst>
                                  <p:iterate>
                                    <p:tmAbs val="0"/>
                                  </p:iterate>
                                  <p:childTnLst>
                                    <p:animEffect transition="out" filter="wipe(down)">
                                      <p:cBhvr>
                                        <p:cTn id="44" dur="2500" fill="hold"/>
                                        <p:tgtEl>
                                          <p:spTgt spid="151">
                                            <p:txEl>
                                              <p:pRg st="5" end="5"/>
                                            </p:txEl>
                                          </p:spTgt>
                                        </p:tgtEl>
                                      </p:cBhvr>
                                    </p:animEffect>
                                    <p:set>
                                      <p:cBhvr>
                                        <p:cTn id="45" fill="hold">
                                          <p:stCondLst>
                                            <p:cond delay="2499"/>
                                          </p:stCondLst>
                                        </p:cTn>
                                        <p:tgtEl>
                                          <p:spTgt spid="151">
                                            <p:txEl>
                                              <p:pRg st="5" end="5"/>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2" nodeType="clickEffect">
                                  <p:stCondLst>
                                    <p:cond delay="0"/>
                                  </p:stCondLst>
                                  <p:iterate>
                                    <p:tmAbs val="0"/>
                                  </p:iterate>
                                  <p:childTnLst>
                                    <p:animEffect transition="out" filter="wipe(down)">
                                      <p:cBhvr>
                                        <p:cTn id="49" dur="2500" fill="hold"/>
                                        <p:tgtEl>
                                          <p:spTgt spid="151">
                                            <p:txEl>
                                              <p:pRg st="6" end="6"/>
                                            </p:txEl>
                                          </p:spTgt>
                                        </p:tgtEl>
                                      </p:cBhvr>
                                    </p:animEffect>
                                    <p:set>
                                      <p:cBhvr>
                                        <p:cTn id="50" fill="hold">
                                          <p:stCondLst>
                                            <p:cond delay="2499"/>
                                          </p:stCondLst>
                                        </p:cTn>
                                        <p:tgtEl>
                                          <p:spTgt spid="15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bldLvl="5" animBg="1" advAuto="0"/>
      <p:bldP spid="151" grpId="2"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1622474" y="184150"/>
            <a:ext cx="9759852" cy="938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6000"/>
            </a:pPr>
            <a:r>
              <a:rPr dirty="0" err="1"/>
              <a:t>Realizzato</a:t>
            </a:r>
            <a:r>
              <a:rPr dirty="0"/>
              <a:t> </a:t>
            </a:r>
            <a:r>
              <a:rPr dirty="0" err="1"/>
              <a:t>dai</a:t>
            </a:r>
            <a:r>
              <a:rPr dirty="0"/>
              <a:t> </a:t>
            </a:r>
            <a:r>
              <a:rPr dirty="0" err="1"/>
              <a:t>ragazzi</a:t>
            </a:r>
            <a:r>
              <a:rPr dirty="0"/>
              <a:t> di 2A :</a:t>
            </a:r>
          </a:p>
          <a:p>
            <a:pPr>
              <a:defRPr sz="4600"/>
            </a:pPr>
            <a:r>
              <a:rPr dirty="0" err="1"/>
              <a:t>Marilena</a:t>
            </a:r>
            <a:r>
              <a:rPr dirty="0"/>
              <a:t> Coppola</a:t>
            </a:r>
          </a:p>
          <a:p>
            <a:pPr>
              <a:defRPr sz="4600"/>
            </a:pPr>
            <a:r>
              <a:rPr dirty="0"/>
              <a:t>Teresa </a:t>
            </a:r>
            <a:r>
              <a:rPr dirty="0" err="1"/>
              <a:t>Priore</a:t>
            </a:r>
            <a:r>
              <a:rPr dirty="0"/>
              <a:t> </a:t>
            </a:r>
          </a:p>
          <a:p>
            <a:pPr>
              <a:defRPr sz="4600"/>
            </a:pPr>
            <a:r>
              <a:rPr dirty="0" err="1"/>
              <a:t>Annamaria</a:t>
            </a:r>
            <a:r>
              <a:rPr dirty="0"/>
              <a:t> </a:t>
            </a:r>
            <a:r>
              <a:rPr dirty="0" err="1"/>
              <a:t>Curcio</a:t>
            </a:r>
            <a:endParaRPr dirty="0"/>
          </a:p>
          <a:p>
            <a:pPr>
              <a:defRPr sz="4600"/>
            </a:pPr>
            <a:r>
              <a:rPr dirty="0"/>
              <a:t>Giada De Paola</a:t>
            </a:r>
          </a:p>
          <a:p>
            <a:pPr>
              <a:defRPr sz="4600"/>
            </a:pPr>
            <a:r>
              <a:rPr dirty="0" err="1"/>
              <a:t>Gulsever</a:t>
            </a:r>
            <a:r>
              <a:rPr dirty="0"/>
              <a:t> </a:t>
            </a:r>
            <a:r>
              <a:rPr dirty="0" err="1"/>
              <a:t>Demireva</a:t>
            </a:r>
            <a:endParaRPr dirty="0"/>
          </a:p>
          <a:p>
            <a:pPr>
              <a:defRPr sz="4600"/>
            </a:pPr>
            <a:r>
              <a:rPr dirty="0"/>
              <a:t>Catalina </a:t>
            </a:r>
            <a:r>
              <a:rPr dirty="0" err="1"/>
              <a:t>Iant</a:t>
            </a:r>
            <a:endParaRPr dirty="0"/>
          </a:p>
          <a:p>
            <a:pPr>
              <a:defRPr sz="4600"/>
            </a:pPr>
            <a:r>
              <a:rPr dirty="0"/>
              <a:t>Aurora </a:t>
            </a:r>
            <a:r>
              <a:rPr dirty="0" err="1"/>
              <a:t>Curcio</a:t>
            </a:r>
            <a:endParaRPr dirty="0"/>
          </a:p>
          <a:p>
            <a:pPr>
              <a:defRPr sz="4600"/>
            </a:pPr>
            <a:r>
              <a:rPr dirty="0" err="1"/>
              <a:t>Annamaria</a:t>
            </a:r>
            <a:r>
              <a:rPr dirty="0"/>
              <a:t> Marino</a:t>
            </a:r>
          </a:p>
          <a:p>
            <a:pPr>
              <a:defRPr sz="4600"/>
            </a:pPr>
            <a:r>
              <a:rPr dirty="0"/>
              <a:t>Giulia Leopardi</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78" y="2836754"/>
            <a:ext cx="3438144" cy="4572000"/>
          </a:xfrm>
          <a:prstGeom prst="rect">
            <a:avLst/>
          </a:prstGeom>
        </p:spPr>
      </p:pic>
    </p:spTree>
    <p:extLst>
      <p:ext uri="{BB962C8B-B14F-4D97-AF65-F5344CB8AC3E}">
        <p14:creationId xmlns:p14="http://schemas.microsoft.com/office/powerpoint/2010/main" val="28361766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1500" fill="hold"/>
                                        <p:tgtEl>
                                          <p:spTgt spid="153"/>
                                        </p:tgtEl>
                                        <p:attrNameLst>
                                          <p:attrName>ppt_x</p:attrName>
                                        </p:attrNameLst>
                                      </p:cBhvr>
                                      <p:tavLst>
                                        <p:tav tm="0">
                                          <p:val>
                                            <p:strVal val="#ppt_x"/>
                                          </p:val>
                                        </p:tav>
                                        <p:tav tm="100000">
                                          <p:val>
                                            <p:strVal val="#ppt_x"/>
                                          </p:val>
                                        </p:tav>
                                      </p:tavLst>
                                    </p:anim>
                                    <p:anim calcmode="lin" valueType="num">
                                      <p:cBhvr>
                                        <p:cTn id="8" dur="1500" fill="hold"/>
                                        <p:tgtEl>
                                          <p:spTgt spid="15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fill="hold" grpId="1" nodeType="clickEffect">
                                  <p:stCondLst>
                                    <p:cond delay="0"/>
                                  </p:stCondLst>
                                  <p:iterate type="lt">
                                    <p:tmAbs val="0"/>
                                  </p:iterate>
                                  <p:childTnLst>
                                    <p:animEffect transition="out" filter="fade">
                                      <p:cBhvr>
                                        <p:cTn id="12" dur="2000" fill="hold"/>
                                        <p:tgtEl>
                                          <p:spTgt spid="153"/>
                                        </p:tgtEl>
                                      </p:cBhvr>
                                    </p:animEffect>
                                    <p:set>
                                      <p:cBhvr>
                                        <p:cTn id="13" fill="hold">
                                          <p:stCondLst>
                                            <p:cond delay="1999"/>
                                          </p:stCondLst>
                                        </p:cTn>
                                        <p:tgtEl>
                                          <p:spTgt spid="15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advAuto="0"/>
      <p:bldP spid="153"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G_3870.jpeg"/>
          <p:cNvPicPr>
            <a:picLocks noChangeAspect="1"/>
          </p:cNvPicPr>
          <p:nvPr/>
        </p:nvPicPr>
        <p:blipFill>
          <a:blip r:embed="rId2">
            <a:extLst/>
          </a:blip>
          <a:stretch>
            <a:fillRect/>
          </a:stretch>
        </p:blipFill>
        <p:spPr>
          <a:xfrm>
            <a:off x="2534028" y="468997"/>
            <a:ext cx="8253611" cy="8815606"/>
          </a:xfrm>
          <a:prstGeom prst="rect">
            <a:avLst/>
          </a:prstGeom>
          <a:ln w="12700">
            <a:miter lim="400000"/>
          </a:ln>
        </p:spPr>
      </p:pic>
    </p:spTree>
    <p:extLst>
      <p:ext uri="{BB962C8B-B14F-4D97-AF65-F5344CB8AC3E}">
        <p14:creationId xmlns:p14="http://schemas.microsoft.com/office/powerpoint/2010/main" val="46548796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55"/>
                                        </p:tgtEl>
                                      </p:cBhvr>
                                    </p:animEffect>
                                    <p:anim calcmode="lin" valueType="num">
                                      <p:cBhvr>
                                        <p:cTn id="14" dur="1000"/>
                                        <p:tgtEl>
                                          <p:spTgt spid="155"/>
                                        </p:tgtEl>
                                        <p:attrNameLst>
                                          <p:attrName>ppt_x</p:attrName>
                                        </p:attrNameLst>
                                      </p:cBhvr>
                                      <p:tavLst>
                                        <p:tav tm="0">
                                          <p:val>
                                            <p:strVal val="ppt_x"/>
                                          </p:val>
                                        </p:tav>
                                        <p:tav tm="100000">
                                          <p:val>
                                            <p:strVal val="ppt_x"/>
                                          </p:val>
                                        </p:tav>
                                      </p:tavLst>
                                    </p:anim>
                                    <p:anim calcmode="lin" valueType="num">
                                      <p:cBhvr>
                                        <p:cTn id="15" dur="1000"/>
                                        <p:tgtEl>
                                          <p:spTgt spid="155"/>
                                        </p:tgtEl>
                                        <p:attrNameLst>
                                          <p:attrName>ppt_y</p:attrName>
                                        </p:attrNameLst>
                                      </p:cBhvr>
                                      <p:tavLst>
                                        <p:tav tm="0">
                                          <p:val>
                                            <p:strVal val="ppt_y"/>
                                          </p:val>
                                        </p:tav>
                                        <p:tav tm="100000">
                                          <p:val>
                                            <p:strVal val="ppt_y+.1"/>
                                          </p:val>
                                        </p:tav>
                                      </p:tavLst>
                                    </p:anim>
                                    <p:set>
                                      <p:cBhvr>
                                        <p:cTn id="16" dur="1" fill="hold">
                                          <p:stCondLst>
                                            <p:cond delay="999"/>
                                          </p:stCondLst>
                                        </p:cTn>
                                        <p:tgtEl>
                                          <p:spTgt spid="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advAuto="0"/>
      <p:bldP spid="155"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965200" y="1397000"/>
            <a:ext cx="11074400" cy="2292229"/>
          </a:xfrm>
          <a:prstGeom prst="rect">
            <a:avLst/>
          </a:prstGeom>
        </p:spPr>
        <p:txBody>
          <a:bodyPr/>
          <a:lstStyle/>
          <a:p>
            <a:pPr defTabSz="449580">
              <a:lnSpc>
                <a:spcPct val="115000"/>
              </a:lnSpc>
              <a:spcBef>
                <a:spcPts val="1000"/>
              </a:spcBef>
              <a:defRPr sz="2500">
                <a:solidFill>
                  <a:srgbClr val="000000"/>
                </a:solidFill>
                <a:uFill>
                  <a:solidFill>
                    <a:srgbClr val="000000"/>
                  </a:solidFill>
                </a:uFill>
                <a:latin typeface="Calibri"/>
                <a:ea typeface="Calibri"/>
                <a:cs typeface="Calibri"/>
                <a:sym typeface="Calibri"/>
              </a:defRPr>
            </a:pPr>
            <a:r>
              <a:t>RITORNIAMO UN PO’ INDIETRO NEGLI ANNI …</a:t>
            </a:r>
          </a:p>
          <a:p>
            <a:pPr defTabSz="449580">
              <a:lnSpc>
                <a:spcPct val="115000"/>
              </a:lnSpc>
              <a:spcBef>
                <a:spcPts val="1000"/>
              </a:spcBef>
              <a:defRPr sz="2500">
                <a:solidFill>
                  <a:srgbClr val="000000"/>
                </a:solidFill>
                <a:uFill>
                  <a:solidFill>
                    <a:srgbClr val="000000"/>
                  </a:solidFill>
                </a:uFill>
                <a:latin typeface="Calibri"/>
                <a:ea typeface="Calibri"/>
                <a:cs typeface="Calibri"/>
                <a:sym typeface="Calibri"/>
              </a:defRPr>
            </a:pPr>
            <a:r>
              <a:t>England, 1830.</a:t>
            </a:r>
          </a:p>
        </p:txBody>
      </p:sp>
      <p:sp>
        <p:nvSpPr>
          <p:cNvPr id="125" name="Shape 125"/>
          <p:cNvSpPr/>
          <p:nvPr/>
        </p:nvSpPr>
        <p:spPr>
          <a:xfrm>
            <a:off x="680948" y="4888123"/>
            <a:ext cx="11642904" cy="406675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49580">
              <a:lnSpc>
                <a:spcPct val="115000"/>
              </a:lnSpc>
              <a:spcBef>
                <a:spcPts val="1000"/>
              </a:spcBef>
              <a:defRPr sz="2800">
                <a:solidFill>
                  <a:srgbClr val="000000"/>
                </a:solidFill>
                <a:uFill>
                  <a:solidFill>
                    <a:srgbClr val="000000"/>
                  </a:solidFill>
                </a:uFill>
                <a:latin typeface="Calibri"/>
                <a:ea typeface="Calibri"/>
                <a:cs typeface="Calibri"/>
                <a:sym typeface="Calibri"/>
              </a:defRPr>
            </a:pPr>
            <a:r>
              <a:rPr b="1" dirty="0">
                <a:latin typeface="Arial"/>
                <a:ea typeface="Arial"/>
                <a:cs typeface="Arial"/>
                <a:sym typeface="Arial"/>
              </a:rPr>
              <a:t>Oliver Twist</a:t>
            </a:r>
            <a:r>
              <a:rPr dirty="0">
                <a:latin typeface="Arial"/>
                <a:ea typeface="Arial"/>
                <a:cs typeface="Arial"/>
                <a:sym typeface="Arial"/>
              </a:rPr>
              <a:t> is a poor boy of unknown parents . He is brought up  in a workhouse, in an inhuman way .</a:t>
            </a:r>
            <a:br>
              <a:rPr dirty="0">
                <a:latin typeface="Arial"/>
                <a:ea typeface="Arial"/>
                <a:cs typeface="Arial"/>
                <a:sym typeface="Arial"/>
              </a:rPr>
            </a:br>
            <a:r>
              <a:rPr dirty="0">
                <a:latin typeface="Arial"/>
                <a:ea typeface="Arial"/>
                <a:cs typeface="Arial"/>
                <a:sym typeface="Arial"/>
              </a:rPr>
              <a:t>One day he runs away to London .</a:t>
            </a:r>
            <a:br>
              <a:rPr dirty="0">
                <a:latin typeface="Arial"/>
                <a:ea typeface="Arial"/>
                <a:cs typeface="Arial"/>
                <a:sym typeface="Arial"/>
              </a:rPr>
            </a:br>
            <a:r>
              <a:rPr dirty="0" smtClean="0">
                <a:latin typeface="Arial"/>
                <a:ea typeface="Arial"/>
                <a:cs typeface="Arial"/>
                <a:sym typeface="Arial"/>
              </a:rPr>
              <a:t> </a:t>
            </a:r>
            <a:r>
              <a:rPr lang="it-IT" dirty="0">
                <a:latin typeface="Arial"/>
                <a:ea typeface="Arial"/>
                <a:cs typeface="Arial"/>
                <a:sym typeface="Arial"/>
              </a:rPr>
              <a:t>H</a:t>
            </a:r>
            <a:r>
              <a:rPr dirty="0" smtClean="0">
                <a:latin typeface="Arial"/>
                <a:ea typeface="Arial"/>
                <a:cs typeface="Arial"/>
                <a:sym typeface="Arial"/>
              </a:rPr>
              <a:t>e </a:t>
            </a:r>
            <a:r>
              <a:rPr dirty="0">
                <a:latin typeface="Arial"/>
                <a:ea typeface="Arial"/>
                <a:cs typeface="Arial"/>
                <a:sym typeface="Arial"/>
              </a:rPr>
              <a:t>falls into the hands of a gang of young pickpockets, who try to make a thief out of him .</a:t>
            </a:r>
            <a:br>
              <a:rPr dirty="0">
                <a:latin typeface="Arial"/>
                <a:ea typeface="Arial"/>
                <a:cs typeface="Arial"/>
                <a:sym typeface="Arial"/>
              </a:rPr>
            </a:br>
            <a:r>
              <a:rPr dirty="0">
                <a:latin typeface="Arial"/>
                <a:ea typeface="Arial"/>
                <a:cs typeface="Arial"/>
                <a:sym typeface="Arial"/>
              </a:rPr>
              <a:t>At last the boy is helped by a middle class family that adopts Oliver and shows </a:t>
            </a:r>
            <a:r>
              <a:rPr dirty="0" err="1" smtClean="0">
                <a:latin typeface="Arial"/>
                <a:ea typeface="Arial"/>
                <a:cs typeface="Arial"/>
                <a:sym typeface="Arial"/>
              </a:rPr>
              <a:t>ki</a:t>
            </a:r>
            <a:r>
              <a:rPr lang="it-IT" dirty="0" smtClean="0">
                <a:latin typeface="Arial"/>
                <a:ea typeface="Arial"/>
                <a:cs typeface="Arial"/>
                <a:sym typeface="Arial"/>
              </a:rPr>
              <a:t>n</a:t>
            </a:r>
            <a:r>
              <a:rPr dirty="0" err="1" smtClean="0">
                <a:latin typeface="Arial"/>
                <a:ea typeface="Arial"/>
                <a:cs typeface="Arial"/>
                <a:sym typeface="Arial"/>
              </a:rPr>
              <a:t>dness</a:t>
            </a:r>
            <a:r>
              <a:rPr dirty="0" smtClean="0">
                <a:latin typeface="Arial"/>
                <a:ea typeface="Arial"/>
                <a:cs typeface="Arial"/>
                <a:sym typeface="Arial"/>
              </a:rPr>
              <a:t> </a:t>
            </a:r>
            <a:r>
              <a:rPr dirty="0">
                <a:latin typeface="Arial"/>
                <a:ea typeface="Arial"/>
                <a:cs typeface="Arial"/>
                <a:sym typeface="Arial"/>
              </a:rPr>
              <a:t>and affection towards him.</a:t>
            </a:r>
            <a:br>
              <a:rPr dirty="0">
                <a:latin typeface="Arial"/>
                <a:ea typeface="Arial"/>
                <a:cs typeface="Arial"/>
                <a:sym typeface="Arial"/>
              </a:rPr>
            </a:br>
            <a:r>
              <a:rPr dirty="0">
                <a:latin typeface="Arial"/>
                <a:ea typeface="Arial"/>
                <a:cs typeface="Arial"/>
                <a:sym typeface="Arial"/>
              </a:rPr>
              <a:t>After some investigations it is discovered that Oliver has noble origins.</a:t>
            </a:r>
          </a:p>
        </p:txBody>
      </p:sp>
      <p:pic>
        <p:nvPicPr>
          <p:cNvPr id="126" name="image2.jpeg" descr="Risultati immagini per oliver twist illustrazioni cruikshank"/>
          <p:cNvPicPr>
            <a:picLocks noChangeAspect="1"/>
          </p:cNvPicPr>
          <p:nvPr/>
        </p:nvPicPr>
        <p:blipFill>
          <a:blip r:embed="rId2">
            <a:extLst/>
          </a:blip>
          <a:stretch>
            <a:fillRect/>
          </a:stretch>
        </p:blipFill>
        <p:spPr>
          <a:xfrm>
            <a:off x="680948" y="404194"/>
            <a:ext cx="11642904" cy="448392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Choice xmlns:p14="http://schemas.microsoft.com/office/powerpoint/2010/main" xmlns="" Requires="p14">
      <p:transition spd="slow" advClick="1" p14:dur="1500">
        <p14:prism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1" nodeType="clickEffect">
                                  <p:stCondLst>
                                    <p:cond delay="0"/>
                                  </p:stCondLst>
                                  <p:childTnLst>
                                    <p:set>
                                      <p:cBhvr>
                                        <p:cTn id="6" dur="indefinite" fill="hold"/>
                                        <p:tgtEl>
                                          <p:spTgt spid="126"/>
                                        </p:tgtEl>
                                        <p:attrNameLst>
                                          <p:attrName>style.opacity</p:attrName>
                                        </p:attrNameLst>
                                      </p:cBhvr>
                                      <p:to>
                                        <p:strVal val="0.00"/>
                                      </p:to>
                                    </p:set>
                                    <p:animEffect filter="image" prLst="opacity: 0.00; ">
                                      <p:cBhvr>
                                        <p:cTn id="7" dur="indefinite" fill="hold"/>
                                        <p:tgtEl>
                                          <p:spTgt spid="126"/>
                                        </p:tgtEl>
                                      </p:cBhvr>
                                    </p:animEffect>
                                  </p:childTnLst>
                                </p:cTn>
                              </p:par>
                            </p:childTnLst>
                          </p:cTn>
                        </p:par>
                        <p:par>
                          <p:cTn id="8" fill="hold">
                            <p:stCondLst>
                              <p:cond delay="0"/>
                            </p:stCondLst>
                            <p:childTnLst>
                              <p:par>
                                <p:cTn id="9" presetID="-1" presetClass="path" presetSubtype="0" accel="50000" decel="50000" fill="hold" nodeType="withEffect">
                                  <p:stCondLst>
                                    <p:cond delay="0"/>
                                  </p:stCondLst>
                                  <p:childTnLst>
                                    <p:animMotion origin="layout" path="M 0.000000 0.000000 L -0.000000 0.020434" pathEditMode="relative">
                                      <p:cBhvr>
                                        <p:cTn id="10" dur="1000" fill="hold"/>
                                        <p:tgtEl>
                                          <p:spTgt spid="1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739787" y="4673840"/>
            <a:ext cx="11525227" cy="45814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just" defTabSz="449580">
              <a:lnSpc>
                <a:spcPct val="115000"/>
              </a:lnSpc>
              <a:spcBef>
                <a:spcPts val="1000"/>
              </a:spcBef>
              <a:defRPr sz="2400">
                <a:solidFill>
                  <a:srgbClr val="000000"/>
                </a:solidFill>
                <a:uFill>
                  <a:solidFill>
                    <a:srgbClr val="000000"/>
                  </a:solidFill>
                </a:uFill>
                <a:latin typeface="Calibri"/>
                <a:ea typeface="Calibri"/>
                <a:cs typeface="Calibri"/>
                <a:sym typeface="Calibri"/>
              </a:defRPr>
            </a:pPr>
            <a:r>
              <a:rPr dirty="0"/>
              <a:t>Una </a:t>
            </a:r>
            <a:r>
              <a:rPr dirty="0" err="1"/>
              <a:t>giovane</a:t>
            </a:r>
            <a:r>
              <a:rPr dirty="0"/>
              <a:t> donna </a:t>
            </a:r>
            <a:r>
              <a:rPr dirty="0" err="1"/>
              <a:t>si</a:t>
            </a:r>
            <a:r>
              <a:rPr dirty="0"/>
              <a:t> </a:t>
            </a:r>
            <a:r>
              <a:rPr dirty="0" err="1"/>
              <a:t>rifugia</a:t>
            </a:r>
            <a:r>
              <a:rPr dirty="0"/>
              <a:t> in un </a:t>
            </a:r>
            <a:r>
              <a:rPr dirty="0" err="1"/>
              <a:t>ospizio</a:t>
            </a:r>
            <a:r>
              <a:rPr dirty="0"/>
              <a:t> per </a:t>
            </a:r>
            <a:r>
              <a:rPr dirty="0" err="1"/>
              <a:t>poveri</a:t>
            </a:r>
            <a:r>
              <a:rPr dirty="0"/>
              <a:t>, </a:t>
            </a:r>
            <a:r>
              <a:rPr dirty="0" err="1"/>
              <a:t>partorisce</a:t>
            </a:r>
            <a:r>
              <a:rPr dirty="0"/>
              <a:t> un </a:t>
            </a:r>
            <a:r>
              <a:rPr dirty="0" err="1"/>
              <a:t>figlio</a:t>
            </a:r>
            <a:r>
              <a:rPr dirty="0"/>
              <a:t> </a:t>
            </a:r>
            <a:r>
              <a:rPr dirty="0" err="1"/>
              <a:t>maschio</a:t>
            </a:r>
            <a:r>
              <a:rPr dirty="0"/>
              <a:t>, ma </a:t>
            </a:r>
            <a:r>
              <a:rPr dirty="0" err="1"/>
              <a:t>muore</a:t>
            </a:r>
            <a:r>
              <a:rPr dirty="0"/>
              <a:t> </a:t>
            </a:r>
            <a:r>
              <a:rPr dirty="0" err="1"/>
              <a:t>subito</a:t>
            </a:r>
            <a:r>
              <a:rPr dirty="0"/>
              <a:t> </a:t>
            </a:r>
            <a:r>
              <a:rPr dirty="0" err="1"/>
              <a:t>dopo</a:t>
            </a:r>
            <a:r>
              <a:rPr dirty="0"/>
              <a:t> </a:t>
            </a:r>
            <a:r>
              <a:rPr dirty="0" err="1"/>
              <a:t>il</a:t>
            </a:r>
            <a:r>
              <a:rPr dirty="0"/>
              <a:t> </a:t>
            </a:r>
            <a:r>
              <a:rPr dirty="0" err="1"/>
              <a:t>parto</a:t>
            </a:r>
            <a:r>
              <a:rPr dirty="0"/>
              <a:t>. Una </a:t>
            </a:r>
            <a:r>
              <a:rPr dirty="0" err="1"/>
              <a:t>vecchia</a:t>
            </a:r>
            <a:r>
              <a:rPr dirty="0"/>
              <a:t> signora di </a:t>
            </a:r>
            <a:r>
              <a:rPr dirty="0" err="1"/>
              <a:t>nome</a:t>
            </a:r>
            <a:r>
              <a:rPr dirty="0"/>
              <a:t> Sally, </a:t>
            </a:r>
            <a:r>
              <a:rPr dirty="0" err="1"/>
              <a:t>che</a:t>
            </a:r>
            <a:r>
              <a:rPr dirty="0"/>
              <a:t> ha </a:t>
            </a:r>
            <a:r>
              <a:rPr dirty="0" err="1"/>
              <a:t>assistito</a:t>
            </a:r>
            <a:r>
              <a:rPr dirty="0"/>
              <a:t> la </a:t>
            </a:r>
            <a:r>
              <a:rPr dirty="0" err="1"/>
              <a:t>sfortunata</a:t>
            </a:r>
            <a:r>
              <a:rPr dirty="0"/>
              <a:t> </a:t>
            </a:r>
            <a:r>
              <a:rPr dirty="0" err="1"/>
              <a:t>partoriente</a:t>
            </a:r>
            <a:r>
              <a:rPr dirty="0"/>
              <a:t>, </a:t>
            </a:r>
            <a:r>
              <a:rPr dirty="0" err="1"/>
              <a:t>si</a:t>
            </a:r>
            <a:r>
              <a:rPr dirty="0"/>
              <a:t> </a:t>
            </a:r>
            <a:r>
              <a:rPr dirty="0" err="1"/>
              <a:t>impossessa</a:t>
            </a:r>
            <a:r>
              <a:rPr dirty="0"/>
              <a:t> </a:t>
            </a:r>
            <a:r>
              <a:rPr dirty="0" err="1"/>
              <a:t>degli</a:t>
            </a:r>
            <a:r>
              <a:rPr dirty="0"/>
              <a:t> </a:t>
            </a:r>
            <a:r>
              <a:rPr dirty="0" err="1"/>
              <a:t>unici</a:t>
            </a:r>
            <a:r>
              <a:rPr dirty="0"/>
              <a:t> </a:t>
            </a:r>
            <a:r>
              <a:rPr dirty="0" err="1"/>
              <a:t>averi</a:t>
            </a:r>
            <a:r>
              <a:rPr dirty="0"/>
              <a:t> </a:t>
            </a:r>
            <a:r>
              <a:rPr dirty="0" err="1"/>
              <a:t>della</a:t>
            </a:r>
            <a:r>
              <a:rPr dirty="0"/>
              <a:t> </a:t>
            </a:r>
            <a:r>
              <a:rPr dirty="0" err="1"/>
              <a:t>ragazza</a:t>
            </a:r>
            <a:r>
              <a:rPr dirty="0"/>
              <a:t>: un </a:t>
            </a:r>
            <a:r>
              <a:rPr dirty="0" err="1"/>
              <a:t>medaglione</a:t>
            </a:r>
            <a:r>
              <a:rPr dirty="0"/>
              <a:t> e un </a:t>
            </a:r>
            <a:r>
              <a:rPr dirty="0" err="1"/>
              <a:t>anello</a:t>
            </a:r>
            <a:r>
              <a:rPr dirty="0"/>
              <a:t>. Il signor Bumble, un </a:t>
            </a:r>
            <a:r>
              <a:rPr dirty="0" err="1"/>
              <a:t>messo</a:t>
            </a:r>
            <a:r>
              <a:rPr dirty="0"/>
              <a:t> </a:t>
            </a:r>
            <a:r>
              <a:rPr dirty="0" err="1"/>
              <a:t>parrocchiale</a:t>
            </a:r>
            <a:r>
              <a:rPr dirty="0"/>
              <a:t>, </a:t>
            </a:r>
            <a:r>
              <a:rPr dirty="0" err="1"/>
              <a:t>battezza</a:t>
            </a:r>
            <a:r>
              <a:rPr dirty="0"/>
              <a:t> </a:t>
            </a:r>
            <a:r>
              <a:rPr dirty="0" err="1"/>
              <a:t>il</a:t>
            </a:r>
            <a:r>
              <a:rPr dirty="0"/>
              <a:t> bambino con </a:t>
            </a:r>
            <a:r>
              <a:rPr dirty="0" err="1"/>
              <a:t>il</a:t>
            </a:r>
            <a:r>
              <a:rPr dirty="0"/>
              <a:t> </a:t>
            </a:r>
            <a:r>
              <a:rPr dirty="0" err="1"/>
              <a:t>nome</a:t>
            </a:r>
            <a:r>
              <a:rPr dirty="0"/>
              <a:t> di Oliver Twist. Oliver </a:t>
            </a:r>
            <a:r>
              <a:rPr dirty="0" err="1"/>
              <a:t>viene</a:t>
            </a:r>
            <a:r>
              <a:rPr dirty="0"/>
              <a:t> </a:t>
            </a:r>
            <a:r>
              <a:rPr dirty="0" err="1"/>
              <a:t>cresciuto</a:t>
            </a:r>
            <a:r>
              <a:rPr dirty="0"/>
              <a:t> </a:t>
            </a:r>
            <a:r>
              <a:rPr dirty="0" err="1"/>
              <a:t>nell’orfanatrofio</a:t>
            </a:r>
            <a:r>
              <a:rPr dirty="0"/>
              <a:t> </a:t>
            </a:r>
            <a:r>
              <a:rPr dirty="0" err="1"/>
              <a:t>diretto</a:t>
            </a:r>
            <a:r>
              <a:rPr dirty="0"/>
              <a:t> </a:t>
            </a:r>
            <a:r>
              <a:rPr dirty="0" err="1"/>
              <a:t>dalla</a:t>
            </a:r>
            <a:r>
              <a:rPr dirty="0"/>
              <a:t> signora Mann </a:t>
            </a:r>
            <a:r>
              <a:rPr dirty="0" err="1"/>
              <a:t>fino</a:t>
            </a:r>
            <a:r>
              <a:rPr dirty="0"/>
              <a:t> </a:t>
            </a:r>
            <a:r>
              <a:rPr dirty="0" err="1"/>
              <a:t>ai</a:t>
            </a:r>
            <a:r>
              <a:rPr dirty="0"/>
              <a:t> 9 </a:t>
            </a:r>
            <a:r>
              <a:rPr dirty="0" err="1"/>
              <a:t>anni</a:t>
            </a:r>
            <a:r>
              <a:rPr dirty="0"/>
              <a:t>, </a:t>
            </a:r>
            <a:r>
              <a:rPr dirty="0" err="1"/>
              <a:t>compiuti</a:t>
            </a:r>
            <a:r>
              <a:rPr dirty="0"/>
              <a:t> </a:t>
            </a:r>
            <a:r>
              <a:rPr dirty="0" err="1"/>
              <a:t>i</a:t>
            </a:r>
            <a:r>
              <a:rPr dirty="0"/>
              <a:t> </a:t>
            </a:r>
            <a:r>
              <a:rPr dirty="0" err="1"/>
              <a:t>quali</a:t>
            </a:r>
            <a:r>
              <a:rPr dirty="0"/>
              <a:t>, </a:t>
            </a:r>
            <a:r>
              <a:rPr dirty="0" err="1"/>
              <a:t>viene</a:t>
            </a:r>
            <a:r>
              <a:rPr dirty="0"/>
              <a:t> </a:t>
            </a:r>
            <a:r>
              <a:rPr dirty="0" err="1"/>
              <a:t>rimandato</a:t>
            </a:r>
            <a:r>
              <a:rPr dirty="0"/>
              <a:t> all’ </a:t>
            </a:r>
            <a:r>
              <a:rPr dirty="0" err="1"/>
              <a:t>ospizio</a:t>
            </a:r>
            <a:r>
              <a:rPr dirty="0"/>
              <a:t>. </a:t>
            </a:r>
          </a:p>
          <a:p>
            <a:pPr algn="just" defTabSz="449580">
              <a:lnSpc>
                <a:spcPct val="115000"/>
              </a:lnSpc>
              <a:spcBef>
                <a:spcPts val="1000"/>
              </a:spcBef>
              <a:defRPr sz="2400">
                <a:solidFill>
                  <a:srgbClr val="000000"/>
                </a:solidFill>
                <a:uFill>
                  <a:solidFill>
                    <a:srgbClr val="000000"/>
                  </a:solidFill>
                </a:uFill>
                <a:latin typeface="Calibri"/>
                <a:ea typeface="Calibri"/>
                <a:cs typeface="Calibri"/>
                <a:sym typeface="Calibri"/>
              </a:defRPr>
            </a:pPr>
            <a:endParaRPr dirty="0"/>
          </a:p>
          <a:p>
            <a:pPr algn="just" defTabSz="449580">
              <a:lnSpc>
                <a:spcPct val="115000"/>
              </a:lnSpc>
              <a:spcBef>
                <a:spcPts val="1000"/>
              </a:spcBef>
              <a:defRPr sz="2400">
                <a:solidFill>
                  <a:srgbClr val="000000"/>
                </a:solidFill>
                <a:uFill>
                  <a:solidFill>
                    <a:srgbClr val="000000"/>
                  </a:solidFill>
                </a:uFill>
                <a:latin typeface="Calibri"/>
                <a:ea typeface="Calibri"/>
                <a:cs typeface="Calibri"/>
                <a:sym typeface="Calibri"/>
              </a:defRPr>
            </a:pPr>
            <a:r>
              <a:rPr b="1" i="1" dirty="0"/>
              <a:t>A young woman takes refuge in a hospice for poor people and gives birth to a son, but she </a:t>
            </a:r>
            <a:r>
              <a:rPr b="1" i="1" dirty="0" smtClean="0"/>
              <a:t>die</a:t>
            </a:r>
            <a:r>
              <a:rPr lang="it-IT" b="1" i="1" dirty="0" smtClean="0"/>
              <a:t>s</a:t>
            </a:r>
            <a:r>
              <a:rPr b="1" i="1" dirty="0" smtClean="0"/>
              <a:t> </a:t>
            </a:r>
            <a:r>
              <a:rPr b="1" i="1" dirty="0"/>
              <a:t>soon after his birth. An old lady named Sally, who attended the unfortunate woman, takes over the only possessions of the girl: a medallion and a ring.</a:t>
            </a:r>
          </a:p>
        </p:txBody>
      </p:sp>
      <p:pic>
        <p:nvPicPr>
          <p:cNvPr id="129" name="image3.jpeg" descr="Risultati immagini per oliver twist illustrazioni cruikshank"/>
          <p:cNvPicPr>
            <a:picLocks noChangeAspect="1"/>
          </p:cNvPicPr>
          <p:nvPr/>
        </p:nvPicPr>
        <p:blipFill>
          <a:blip r:embed="rId2">
            <a:extLst/>
          </a:blip>
          <a:stretch>
            <a:fillRect/>
          </a:stretch>
        </p:blipFill>
        <p:spPr>
          <a:xfrm>
            <a:off x="3788229" y="648004"/>
            <a:ext cx="4308021" cy="595850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accel="50000" decel="50000" fill="hold" grpId="1" nodeType="clickEffect">
                                  <p:stCondLst>
                                    <p:cond delay="0"/>
                                  </p:stCondLst>
                                  <p:childTnLst>
                                    <p:animRot by="5400000">
                                      <p:cBhvr>
                                        <p:cTn id="6" dur="3750" fill="hold"/>
                                        <p:tgtEl>
                                          <p:spTgt spid="129"/>
                                        </p:tgtEl>
                                        <p:attrNameLst>
                                          <p:attrName>r</p:attrName>
                                        </p:attrNameLst>
                                      </p:cBhvr>
                                    </p:animRot>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000000 -0.135377" pathEditMode="relative">
                                      <p:cBhvr>
                                        <p:cTn id="9" dur="3750" fill="hold"/>
                                        <p:tgtEl>
                                          <p:spTgt spid="129"/>
                                        </p:tgtEl>
                                        <p:attrNameLst>
                                          <p:attrName>ppt_x</p:attrName>
                                          <p:attrName>ppt_y</p:attrName>
                                        </p:attrNameLst>
                                      </p:cBhvr>
                                    </p:animMotion>
                                  </p:childTnLst>
                                </p:cTn>
                              </p:par>
                            </p:childTnLst>
                          </p:cTn>
                        </p:par>
                        <p:par>
                          <p:cTn id="10" fill="hold">
                            <p:stCondLst>
                              <p:cond delay="0"/>
                            </p:stCondLst>
                            <p:childTnLst>
                              <p:par>
                                <p:cTn id="11" presetID="6" presetClass="emph" presetSubtype="0" accel="50000" decel="50000" fill="hold" grpId="3" nodeType="withEffect">
                                  <p:stCondLst>
                                    <p:cond delay="0"/>
                                  </p:stCondLst>
                                  <p:childTnLst>
                                    <p:animScale>
                                      <p:cBhvr>
                                        <p:cTn id="12" dur="3750" fill="hold"/>
                                        <p:tgtEl>
                                          <p:spTgt spid="129"/>
                                        </p:tgtEl>
                                      </p:cBhvr>
                                      <p:by x="84698" y="84698"/>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P spid="12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698499" y="421137"/>
            <a:ext cx="11340881" cy="33321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just" defTabSz="449580">
              <a:lnSpc>
                <a:spcPct val="115000"/>
              </a:lnSpc>
              <a:spcBef>
                <a:spcPts val="1000"/>
              </a:spcBef>
              <a:defRPr sz="3000" b="1" i="1">
                <a:solidFill>
                  <a:srgbClr val="000000"/>
                </a:solidFill>
                <a:uFill>
                  <a:solidFill>
                    <a:srgbClr val="000000"/>
                  </a:solidFill>
                </a:uFill>
                <a:latin typeface="Calibri"/>
                <a:ea typeface="Calibri"/>
                <a:cs typeface="Calibri"/>
                <a:sym typeface="Calibri"/>
              </a:defRPr>
            </a:lvl1pPr>
          </a:lstStyle>
          <a:p>
            <a:pPr>
              <a:defRPr b="0" i="0"/>
            </a:pPr>
            <a:r>
              <a:rPr sz="2400" b="1" i="1" dirty="0"/>
              <a:t>Mr. Bumble, a parish officer, baptizes the child and gives him the name of Oliver Twist. Oliver is brought up in the orphanage directed by Mrs. Mann, but on his ninth birthday he is sent back to  the workhouse</a:t>
            </a:r>
            <a:r>
              <a:rPr sz="2400" b="1" i="1" dirty="0" smtClean="0"/>
              <a:t>.</a:t>
            </a:r>
            <a:endParaRPr lang="it-IT" sz="2400" b="1" i="1" dirty="0" smtClean="0"/>
          </a:p>
          <a:p>
            <a:pPr>
              <a:defRPr b="0" i="0"/>
            </a:pPr>
            <a:r>
              <a:rPr lang="it-IT" sz="2400" dirty="0">
                <a:latin typeface="Calibri" panose="020F0502020204030204" pitchFamily="34" charset="0"/>
                <a:ea typeface="Calibri" panose="020F0502020204030204" pitchFamily="34" charset="0"/>
              </a:rPr>
              <a:t>Il signor </a:t>
            </a:r>
            <a:r>
              <a:rPr lang="it-IT" sz="2400" dirty="0" err="1">
                <a:latin typeface="Calibri" panose="020F0502020204030204" pitchFamily="34" charset="0"/>
                <a:ea typeface="Calibri" panose="020F0502020204030204" pitchFamily="34" charset="0"/>
              </a:rPr>
              <a:t>Bumble</a:t>
            </a:r>
            <a:r>
              <a:rPr lang="it-IT" sz="2400" dirty="0">
                <a:latin typeface="Calibri" panose="020F0502020204030204" pitchFamily="34" charset="0"/>
                <a:ea typeface="Calibri" panose="020F0502020204030204" pitchFamily="34" charset="0"/>
              </a:rPr>
              <a:t>, un messo parrocchiale, battezza il bambino con il nome di Oliver Twist. Oliver viene cresciuto nell’orfanatrofio diretto dalla signora Mann fino ai 9 anni, compiuti i quali, viene rimandato all’ ospizio. </a:t>
            </a:r>
          </a:p>
          <a:p>
            <a:pPr>
              <a:defRPr b="0" i="0"/>
            </a:pPr>
            <a:endParaRPr sz="2400" b="1" i="1" dirty="0"/>
          </a:p>
        </p:txBody>
      </p:sp>
      <p:pic>
        <p:nvPicPr>
          <p:cNvPr id="1026" name="Picture 2" descr="https://upload.wikimedia.org/wikipedia/commons/4/41/Mr_Bumble_and_Oliver_Twist%2C_by_Charles_Edmund_Br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3175000"/>
            <a:ext cx="5194299" cy="588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switch dir="l"/>
      </p:transition>
    </mc:Choice>
    <mc:Fallback xmlns="">
      <p:transition spd="slow">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624114" y="350199"/>
            <a:ext cx="11655497" cy="41816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just" defTabSz="449580">
              <a:lnSpc>
                <a:spcPct val="115000"/>
              </a:lnSpc>
              <a:spcBef>
                <a:spcPts val="1000"/>
              </a:spcBef>
              <a:defRPr sz="1100">
                <a:solidFill>
                  <a:srgbClr val="000000"/>
                </a:solidFill>
                <a:uFill>
                  <a:solidFill>
                    <a:srgbClr val="000000"/>
                  </a:solidFill>
                </a:uFill>
                <a:latin typeface="Calibri"/>
                <a:ea typeface="Calibri"/>
                <a:cs typeface="Calibri"/>
                <a:sym typeface="Calibri"/>
              </a:defRPr>
            </a:pPr>
            <a:r>
              <a:rPr sz="2400" dirty="0" err="1"/>
              <a:t>Gli</a:t>
            </a:r>
            <a:r>
              <a:rPr sz="2400" dirty="0"/>
              <a:t> </a:t>
            </a:r>
            <a:r>
              <a:rPr sz="2400" dirty="0" err="1"/>
              <a:t>orfani</a:t>
            </a:r>
            <a:r>
              <a:rPr sz="2400" dirty="0"/>
              <a:t> </a:t>
            </a:r>
            <a:r>
              <a:rPr sz="2400" dirty="0" err="1"/>
              <a:t>dell’ospizio</a:t>
            </a:r>
            <a:r>
              <a:rPr sz="2400" dirty="0"/>
              <a:t> </a:t>
            </a:r>
            <a:r>
              <a:rPr sz="2400" dirty="0" err="1"/>
              <a:t>sono</a:t>
            </a:r>
            <a:r>
              <a:rPr sz="2400" dirty="0"/>
              <a:t> </a:t>
            </a:r>
            <a:r>
              <a:rPr sz="2400" dirty="0" err="1"/>
              <a:t>maltrattati</a:t>
            </a:r>
            <a:r>
              <a:rPr sz="2400" dirty="0"/>
              <a:t> e </a:t>
            </a:r>
            <a:r>
              <a:rPr sz="2400" dirty="0" err="1"/>
              <a:t>patiscono</a:t>
            </a:r>
            <a:r>
              <a:rPr sz="2400" dirty="0"/>
              <a:t> la fame e </a:t>
            </a:r>
            <a:r>
              <a:rPr sz="2400" dirty="0" err="1"/>
              <a:t>così</a:t>
            </a:r>
            <a:r>
              <a:rPr sz="2400" dirty="0"/>
              <a:t> un </a:t>
            </a:r>
            <a:r>
              <a:rPr sz="2400" dirty="0" err="1"/>
              <a:t>giorno</a:t>
            </a:r>
            <a:r>
              <a:rPr sz="2400" dirty="0"/>
              <a:t> </a:t>
            </a:r>
            <a:r>
              <a:rPr sz="2400" dirty="0" err="1"/>
              <a:t>decidono</a:t>
            </a:r>
            <a:r>
              <a:rPr sz="2400" dirty="0"/>
              <a:t> </a:t>
            </a:r>
            <a:r>
              <a:rPr sz="2400" dirty="0" err="1"/>
              <a:t>che</a:t>
            </a:r>
            <a:r>
              <a:rPr sz="2400" dirty="0"/>
              <a:t> </a:t>
            </a:r>
            <a:r>
              <a:rPr sz="2400" dirty="0" err="1"/>
              <a:t>uno</a:t>
            </a:r>
            <a:r>
              <a:rPr sz="2400" dirty="0"/>
              <a:t> di </a:t>
            </a:r>
            <a:r>
              <a:rPr sz="2400" dirty="0" err="1"/>
              <a:t>loro</a:t>
            </a:r>
            <a:r>
              <a:rPr sz="2400" dirty="0"/>
              <a:t> </a:t>
            </a:r>
            <a:r>
              <a:rPr sz="2400" dirty="0" err="1"/>
              <a:t>dovrà</a:t>
            </a:r>
            <a:r>
              <a:rPr sz="2400" dirty="0"/>
              <a:t> </a:t>
            </a:r>
            <a:r>
              <a:rPr sz="2400" dirty="0" err="1"/>
              <a:t>chiedere</a:t>
            </a:r>
            <a:r>
              <a:rPr sz="2400" dirty="0"/>
              <a:t> </a:t>
            </a:r>
            <a:r>
              <a:rPr sz="2400" dirty="0" err="1"/>
              <a:t>una</a:t>
            </a:r>
            <a:r>
              <a:rPr sz="2400" dirty="0"/>
              <a:t> </a:t>
            </a:r>
            <a:r>
              <a:rPr sz="2400" dirty="0" err="1"/>
              <a:t>porzione</a:t>
            </a:r>
            <a:r>
              <a:rPr sz="2400" dirty="0"/>
              <a:t> in </a:t>
            </a:r>
            <a:r>
              <a:rPr sz="2400" dirty="0" err="1"/>
              <a:t>più</a:t>
            </a:r>
            <a:r>
              <a:rPr sz="2400" dirty="0"/>
              <a:t> di </a:t>
            </a:r>
            <a:r>
              <a:rPr sz="2400" dirty="0" err="1"/>
              <a:t>zuppa</a:t>
            </a:r>
            <a:r>
              <a:rPr sz="2400" dirty="0"/>
              <a:t>. </a:t>
            </a:r>
            <a:r>
              <a:rPr sz="2400" dirty="0" err="1"/>
              <a:t>Questo</a:t>
            </a:r>
            <a:r>
              <a:rPr sz="2400" dirty="0"/>
              <a:t> </a:t>
            </a:r>
            <a:r>
              <a:rPr sz="2400" dirty="0" err="1"/>
              <a:t>ingrato</a:t>
            </a:r>
            <a:r>
              <a:rPr sz="2400" dirty="0"/>
              <a:t> </a:t>
            </a:r>
            <a:r>
              <a:rPr sz="2400" dirty="0" err="1"/>
              <a:t>compito</a:t>
            </a:r>
            <a:r>
              <a:rPr sz="2400" dirty="0"/>
              <a:t> </a:t>
            </a:r>
            <a:r>
              <a:rPr sz="2400" dirty="0" err="1"/>
              <a:t>tocca</a:t>
            </a:r>
            <a:r>
              <a:rPr sz="2400" dirty="0"/>
              <a:t> </a:t>
            </a:r>
            <a:r>
              <a:rPr sz="2400" dirty="0" err="1"/>
              <a:t>proprio</a:t>
            </a:r>
            <a:r>
              <a:rPr sz="2400" dirty="0"/>
              <a:t> ad Oliver, </a:t>
            </a:r>
            <a:r>
              <a:rPr sz="2400" dirty="0" err="1"/>
              <a:t>il</a:t>
            </a:r>
            <a:r>
              <a:rPr sz="2400" dirty="0"/>
              <a:t> quale </a:t>
            </a:r>
            <a:r>
              <a:rPr sz="2400" dirty="0" err="1"/>
              <a:t>viene</a:t>
            </a:r>
            <a:r>
              <a:rPr sz="2400" dirty="0"/>
              <a:t> </a:t>
            </a:r>
            <a:r>
              <a:rPr sz="2400" dirty="0" err="1"/>
              <a:t>duramente</a:t>
            </a:r>
            <a:r>
              <a:rPr sz="2400" dirty="0"/>
              <a:t> </a:t>
            </a:r>
            <a:r>
              <a:rPr sz="2400" dirty="0" err="1"/>
              <a:t>zittito</a:t>
            </a:r>
            <a:r>
              <a:rPr sz="2400" dirty="0"/>
              <a:t> e </a:t>
            </a:r>
            <a:r>
              <a:rPr sz="2400" dirty="0" err="1"/>
              <a:t>rimproverato</a:t>
            </a:r>
            <a:r>
              <a:rPr sz="2400" dirty="0"/>
              <a:t>. Il</a:t>
            </a:r>
            <a:r>
              <a:rPr sz="2400" dirty="0">
                <a:solidFill>
                  <a:srgbClr val="222222"/>
                </a:solidFill>
                <a:uFill>
                  <a:solidFill>
                    <a:srgbClr val="222222"/>
                  </a:solidFill>
                </a:uFill>
                <a:latin typeface="Arial"/>
                <a:ea typeface="Arial"/>
                <a:cs typeface="Arial"/>
                <a:sym typeface="Arial"/>
              </a:rPr>
              <a:t> </a:t>
            </a:r>
            <a:r>
              <a:rPr sz="2400" dirty="0" err="1"/>
              <a:t>suo</a:t>
            </a:r>
            <a:r>
              <a:rPr sz="2400" dirty="0"/>
              <a:t> </a:t>
            </a:r>
            <a:r>
              <a:rPr sz="2400" dirty="0" err="1"/>
              <a:t>gesto</a:t>
            </a:r>
            <a:r>
              <a:rPr sz="2400" dirty="0"/>
              <a:t> è </a:t>
            </a:r>
            <a:r>
              <a:rPr sz="2400" dirty="0" err="1"/>
              <a:t>considerato</a:t>
            </a:r>
            <a:r>
              <a:rPr sz="2400" dirty="0"/>
              <a:t> </a:t>
            </a:r>
            <a:r>
              <a:rPr sz="2400" dirty="0" err="1"/>
              <a:t>così</a:t>
            </a:r>
            <a:r>
              <a:rPr sz="2400" dirty="0"/>
              <a:t> grave e </a:t>
            </a:r>
            <a:r>
              <a:rPr sz="2400" dirty="0" err="1"/>
              <a:t>pericoloso</a:t>
            </a:r>
            <a:r>
              <a:rPr sz="2400" dirty="0"/>
              <a:t> </a:t>
            </a:r>
            <a:r>
              <a:rPr sz="2400" dirty="0" err="1"/>
              <a:t>che</a:t>
            </a:r>
            <a:r>
              <a:rPr sz="2400" dirty="0"/>
              <a:t> </a:t>
            </a:r>
            <a:r>
              <a:rPr sz="2400" dirty="0" err="1"/>
              <a:t>si</a:t>
            </a:r>
            <a:r>
              <a:rPr sz="2400" dirty="0"/>
              <a:t> decide di </a:t>
            </a:r>
            <a:r>
              <a:rPr sz="2400" dirty="0" err="1"/>
              <a:t>mandarlo</a:t>
            </a:r>
            <a:r>
              <a:rPr sz="2400" dirty="0"/>
              <a:t> via.</a:t>
            </a:r>
          </a:p>
          <a:p>
            <a:pPr algn="just" defTabSz="449580">
              <a:lnSpc>
                <a:spcPct val="115000"/>
              </a:lnSpc>
              <a:spcBef>
                <a:spcPts val="1000"/>
              </a:spcBef>
              <a:defRPr sz="1800">
                <a:solidFill>
                  <a:srgbClr val="000000"/>
                </a:solidFill>
                <a:uFill>
                  <a:solidFill>
                    <a:srgbClr val="000000"/>
                  </a:solidFill>
                </a:uFill>
                <a:latin typeface="Calibri"/>
                <a:ea typeface="Calibri"/>
                <a:cs typeface="Calibri"/>
                <a:sym typeface="Calibri"/>
              </a:defRPr>
            </a:pPr>
            <a:endParaRPr sz="2400" dirty="0"/>
          </a:p>
          <a:p>
            <a:pPr algn="just" defTabSz="449580">
              <a:lnSpc>
                <a:spcPct val="115000"/>
              </a:lnSpc>
              <a:spcBef>
                <a:spcPts val="1000"/>
              </a:spcBef>
              <a:defRPr sz="1100">
                <a:solidFill>
                  <a:srgbClr val="000000"/>
                </a:solidFill>
                <a:uFill>
                  <a:solidFill>
                    <a:srgbClr val="000000"/>
                  </a:solidFill>
                </a:uFill>
                <a:latin typeface="Calibri"/>
                <a:ea typeface="Calibri"/>
                <a:cs typeface="Calibri"/>
                <a:sym typeface="Calibri"/>
              </a:defRPr>
            </a:pPr>
            <a:r>
              <a:rPr sz="2400" b="1" i="1" dirty="0"/>
              <a:t>At the </a:t>
            </a:r>
            <a:r>
              <a:rPr sz="2400" b="1" i="1" dirty="0" smtClean="0"/>
              <a:t>workhouse </a:t>
            </a:r>
            <a:r>
              <a:rPr sz="2400" b="1" i="1" dirty="0"/>
              <a:t>the orphans are abused and starving, so one day they decide that one of them will  ask for an extra portion of soup. Unfortunately it’s up to Oliver, who is severely </a:t>
            </a:r>
            <a:r>
              <a:rPr sz="2400" b="1" i="1" dirty="0" smtClean="0"/>
              <a:t>ad</a:t>
            </a:r>
            <a:r>
              <a:rPr lang="it-IT" sz="2400" b="1" i="1" dirty="0" err="1" smtClean="0"/>
              <a:t>monished</a:t>
            </a:r>
            <a:r>
              <a:rPr sz="2400" b="1" i="1" dirty="0" smtClean="0"/>
              <a:t> </a:t>
            </a:r>
            <a:r>
              <a:rPr sz="2400" b="1" i="1" dirty="0"/>
              <a:t>and hushed. His </a:t>
            </a:r>
            <a:r>
              <a:rPr sz="2400" b="1" i="1" dirty="0" err="1"/>
              <a:t>behaviour</a:t>
            </a:r>
            <a:r>
              <a:rPr sz="2400" b="1" i="1" dirty="0"/>
              <a:t> is considered so serious and dangerous that they </a:t>
            </a:r>
            <a:r>
              <a:rPr sz="2400" b="1" i="1" dirty="0" smtClean="0"/>
              <a:t>decide</a:t>
            </a:r>
            <a:r>
              <a:rPr lang="it-IT" sz="2400" b="1" i="1" dirty="0"/>
              <a:t> to </a:t>
            </a:r>
            <a:r>
              <a:rPr lang="it-IT" sz="2400" b="1" i="1" dirty="0" err="1"/>
              <a:t>send</a:t>
            </a:r>
            <a:r>
              <a:rPr lang="it-IT" sz="2400" b="1" i="1" dirty="0"/>
              <a:t> </a:t>
            </a:r>
            <a:r>
              <a:rPr lang="it-IT" sz="2400" b="1" i="1" dirty="0" err="1"/>
              <a:t>him</a:t>
            </a:r>
            <a:r>
              <a:rPr lang="it-IT" sz="2400" b="1" i="1" dirty="0"/>
              <a:t> </a:t>
            </a:r>
            <a:r>
              <a:rPr lang="it-IT" sz="2400" b="1" i="1" dirty="0" err="1"/>
              <a:t>away</a:t>
            </a:r>
            <a:r>
              <a:rPr lang="it-IT" sz="2400" dirty="0"/>
              <a:t>. </a:t>
            </a:r>
            <a:endParaRPr sz="2400" b="1" i="1" dirty="0"/>
          </a:p>
        </p:txBody>
      </p:sp>
      <p:pic>
        <p:nvPicPr>
          <p:cNvPr id="4" name="image4.jpeg" descr="OLIVER TWIST by Charles Dickens. With the classic illustrations by George Cruikshank (&quot;the modern Hogarth&quot;). http://www.amazon.co.uk/Oliver-Twist-illustrated-Charles-Dickens-ebook/dp/B00UTRF4DM/ref=sr_1_1?s=digital-text&amp;ie=UTF8&amp;qid=1426680022&amp;sr=1-1&amp;keywords=Oliver+Twist+%28illustrated%29: "/>
          <p:cNvPicPr>
            <a:picLocks noChangeAspect="1"/>
          </p:cNvPicPr>
          <p:nvPr/>
        </p:nvPicPr>
        <p:blipFill>
          <a:blip r:embed="rId2">
            <a:extLst/>
          </a:blip>
          <a:stretch>
            <a:fillRect/>
          </a:stretch>
        </p:blipFill>
        <p:spPr>
          <a:xfrm>
            <a:off x="3918857" y="1619250"/>
            <a:ext cx="6371771" cy="75803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xit" presetSubtype="2" fill="hold" grpId="1" nodeType="clickEffect">
                                  <p:stCondLst>
                                    <p:cond delay="0"/>
                                  </p:stCondLst>
                                  <p:iterate type="lt">
                                    <p:tmAbs val="0"/>
                                  </p:iterate>
                                  <p:childTnLst>
                                    <p:animEffect transition="out" filter="wipe(down)">
                                      <p:cBhvr>
                                        <p:cTn id="6" dur="90" fill="hold">
                                          <p:stCondLst>
                                            <p:cond delay="910"/>
                                          </p:stCondLst>
                                        </p:cTn>
                                        <p:tgtEl>
                                          <p:spTgt spid="134"/>
                                        </p:tgtEl>
                                      </p:cBhvr>
                                    </p:animEffect>
                                    <p:anim calcmode="lin" valueType="num">
                                      <p:cBhvr>
                                        <p:cTn id="7" dur="911" fill="hold" tmFilter="0,0; 0.14,0.31; 0.43,0.73; 0.71,0.91; 1.0,1.0">
                                          <p:stCondLst>
                                            <p:cond delay="0"/>
                                          </p:stCondLst>
                                        </p:cTn>
                                        <p:tgtEl>
                                          <p:spTgt spid="134"/>
                                        </p:tgtEl>
                                        <p:attrNameLst>
                                          <p:attrName>ppt_x</p:attrName>
                                        </p:attrNameLst>
                                      </p:cBhvr>
                                      <p:tavLst>
                                        <p:tav tm="0">
                                          <p:val>
                                            <p:strVal val="ppt_x"/>
                                          </p:val>
                                        </p:tav>
                                        <p:tav tm="100000">
                                          <p:val>
                                            <p:strVal val="#ppt_x+0.25"/>
                                          </p:val>
                                        </p:tav>
                                      </p:tavLst>
                                    </p:anim>
                                    <p:anim calcmode="lin" valueType="num">
                                      <p:cBhvr>
                                        <p:cTn id="8" dur="89" fill="hold">
                                          <p:stCondLst>
                                            <p:cond delay="911"/>
                                          </p:stCondLst>
                                        </p:cTn>
                                        <p:tgtEl>
                                          <p:spTgt spid="134"/>
                                        </p:tgtEl>
                                        <p:attrNameLst>
                                          <p:attrName>ppt_x</p:attrName>
                                        </p:attrNameLst>
                                      </p:cBhvr>
                                      <p:tavLst>
                                        <p:tav tm="0">
                                          <p:val>
                                            <p:strVal val="ppt_x"/>
                                          </p:val>
                                        </p:tav>
                                        <p:tav tm="100000">
                                          <p:val>
                                            <p:strVal val="ppt_x"/>
                                          </p:val>
                                        </p:tav>
                                      </p:tavLst>
                                    </p:anim>
                                    <p:anim calcmode="lin" valueType="num">
                                      <p:cBhvr>
                                        <p:cTn id="9" dur="332" fill="hold" tmFilter="0.0,0.0;0.25,0.07;0.50,0.2;0.75,0.467;1.0,1.0">
                                          <p:stCondLst>
                                            <p:cond delay="0"/>
                                          </p:stCondLst>
                                        </p:cTn>
                                        <p:tgtEl>
                                          <p:spTgt spid="13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332" fill="hold" tmFilter="0, 0; 0.125,0.2665; 0.25,0.4; 0.375,0.465; 0.5,0.5;  0.625,0.535; 0.75,0.6; 0.875,0.7335; 1,1">
                                          <p:stCondLst>
                                            <p:cond delay="332"/>
                                          </p:stCondLst>
                                        </p:cTn>
                                        <p:tgtEl>
                                          <p:spTgt spid="13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166" fill="hold" tmFilter="0, 0; 0.125,0.2665; 0.25,0.4; 0.375,0.465; 0.5,0.5;  0.625,0.535; 0.75,0.6; 0.875,0.7335; 1,1">
                                          <p:stCondLst>
                                            <p:cond delay="662"/>
                                          </p:stCondLst>
                                        </p:cTn>
                                        <p:tgtEl>
                                          <p:spTgt spid="13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82" fill="hold" tmFilter="0, 0; 0.125,0.2665; 0.25,0.4; 0.375,0.465; 0.5,0.5;  0.625,0.535; 0.75,0.6; 0.875,0.7335; 1,1">
                                          <p:stCondLst>
                                            <p:cond delay="828"/>
                                          </p:stCondLst>
                                        </p:cTn>
                                        <p:tgtEl>
                                          <p:spTgt spid="13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90" accel="50000" fill="hold">
                                          <p:stCondLst>
                                            <p:cond delay="910"/>
                                          </p:stCondLst>
                                        </p:cTn>
                                        <p:tgtEl>
                                          <p:spTgt spid="134"/>
                                        </p:tgtEl>
                                        <p:attrNameLst>
                                          <p:attrName>ppt_y</p:attrName>
                                        </p:attrNameLst>
                                      </p:cBhvr>
                                      <p:tavLst>
                                        <p:tav tm="0">
                                          <p:val>
                                            <p:strVal val="ppt_y"/>
                                          </p:val>
                                        </p:tav>
                                        <p:tav tm="100000">
                                          <p:val>
                                            <p:strVal val="ppt_y+ppt_h"/>
                                          </p:val>
                                        </p:tav>
                                      </p:tavLst>
                                    </p:anim>
                                    <p:animScale>
                                      <p:cBhvr>
                                        <p:cTn id="14" dur="13" fill="hold">
                                          <p:stCondLst>
                                            <p:cond delay="310"/>
                                          </p:stCondLst>
                                        </p:cTn>
                                        <p:tgtEl>
                                          <p:spTgt spid="134"/>
                                        </p:tgtEl>
                                      </p:cBhvr>
                                      <p:to x="100000" y="60000"/>
                                    </p:animScale>
                                    <p:animScale>
                                      <p:cBhvr>
                                        <p:cTn id="15" dur="83" decel="50000" fill="hold">
                                          <p:stCondLst>
                                            <p:cond delay="323"/>
                                          </p:stCondLst>
                                        </p:cTn>
                                        <p:tgtEl>
                                          <p:spTgt spid="134"/>
                                        </p:tgtEl>
                                      </p:cBhvr>
                                      <p:to x="100000" y="100000"/>
                                    </p:animScale>
                                    <p:animScale>
                                      <p:cBhvr>
                                        <p:cTn id="16" dur="13" decel="50000" fill="hold">
                                          <p:stCondLst>
                                            <p:cond delay="656"/>
                                          </p:stCondLst>
                                        </p:cTn>
                                        <p:tgtEl>
                                          <p:spTgt spid="134"/>
                                        </p:tgtEl>
                                      </p:cBhvr>
                                      <p:to x="100000" y="80000"/>
                                    </p:animScale>
                                    <p:animScale>
                                      <p:cBhvr>
                                        <p:cTn id="17" dur="83" decel="50000" fill="hold">
                                          <p:stCondLst>
                                            <p:cond delay="669"/>
                                          </p:stCondLst>
                                        </p:cTn>
                                        <p:tgtEl>
                                          <p:spTgt spid="134"/>
                                        </p:tgtEl>
                                      </p:cBhvr>
                                      <p:to x="100000" y="100000"/>
                                    </p:animScale>
                                    <p:animScale>
                                      <p:cBhvr>
                                        <p:cTn id="18" dur="13" decel="50000" fill="hold">
                                          <p:stCondLst>
                                            <p:cond delay="821"/>
                                          </p:stCondLst>
                                        </p:cTn>
                                        <p:tgtEl>
                                          <p:spTgt spid="134"/>
                                        </p:tgtEl>
                                      </p:cBhvr>
                                      <p:to x="100000" y="90000"/>
                                    </p:animScale>
                                    <p:animScale>
                                      <p:cBhvr>
                                        <p:cTn id="19" dur="83" decel="50000" fill="hold">
                                          <p:stCondLst>
                                            <p:cond delay="834"/>
                                          </p:stCondLst>
                                        </p:cTn>
                                        <p:tgtEl>
                                          <p:spTgt spid="134"/>
                                        </p:tgtEl>
                                      </p:cBhvr>
                                      <p:to x="100000" y="100000"/>
                                    </p:animScale>
                                    <p:animScale>
                                      <p:cBhvr>
                                        <p:cTn id="20" dur="13" decel="50000" fill="hold">
                                          <p:stCondLst>
                                            <p:cond delay="904"/>
                                          </p:stCondLst>
                                        </p:cTn>
                                        <p:tgtEl>
                                          <p:spTgt spid="134"/>
                                        </p:tgtEl>
                                      </p:cBhvr>
                                      <p:to x="100000" y="95000"/>
                                    </p:animScale>
                                    <p:animScale>
                                      <p:cBhvr>
                                        <p:cTn id="21" dur="83" decel="50000" fill="hold">
                                          <p:stCondLst>
                                            <p:cond delay="917"/>
                                          </p:stCondLst>
                                        </p:cTn>
                                        <p:tgtEl>
                                          <p:spTgt spid="134"/>
                                        </p:tgtEl>
                                      </p:cBhvr>
                                      <p:to x="100000" y="100000"/>
                                    </p:animScale>
                                    <p:set>
                                      <p:cBhvr>
                                        <p:cTn id="22" fill="hold">
                                          <p:stCondLst>
                                            <p:cond delay="999"/>
                                          </p:stCondLst>
                                        </p:cTn>
                                        <p:tgtEl>
                                          <p:spTgt spid="1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iterate>
                                    <p:tmAbs val="0"/>
                                  </p:iterate>
                                  <p:childTnLst>
                                    <p:set>
                                      <p:cBhvr>
                                        <p:cTn id="26" fill="hold"/>
                                        <p:tgtEl>
                                          <p:spTgt spid="4"/>
                                        </p:tgtEl>
                                        <p:attrNameLst>
                                          <p:attrName>style.visibility</p:attrName>
                                        </p:attrNameLst>
                                      </p:cBhvr>
                                      <p:to>
                                        <p:strVal val="visible"/>
                                      </p:to>
                                    </p:set>
                                    <p:animEffect transition="in" filter="wipe(down)">
                                      <p:cBhvr>
                                        <p:cTn id="2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P spid="4"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609600" y="907644"/>
            <a:ext cx="11304875" cy="470693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just" defTabSz="449580">
              <a:lnSpc>
                <a:spcPct val="115000"/>
              </a:lnSpc>
              <a:spcBef>
                <a:spcPts val="1000"/>
              </a:spcBef>
              <a:defRPr sz="2200">
                <a:solidFill>
                  <a:srgbClr val="000000"/>
                </a:solidFill>
                <a:uFill>
                  <a:solidFill>
                    <a:srgbClr val="000000"/>
                  </a:solidFill>
                </a:uFill>
                <a:latin typeface="Calibri"/>
                <a:ea typeface="Calibri"/>
                <a:cs typeface="Calibri"/>
                <a:sym typeface="Calibri"/>
              </a:defRPr>
            </a:pPr>
            <a:r>
              <a:rPr dirty="0"/>
              <a:t>Oliver </a:t>
            </a:r>
            <a:r>
              <a:rPr dirty="0" err="1"/>
              <a:t>riesce</a:t>
            </a:r>
            <a:r>
              <a:rPr dirty="0"/>
              <a:t> ad </a:t>
            </a:r>
            <a:r>
              <a:rPr dirty="0" err="1"/>
              <a:t>evitare</a:t>
            </a:r>
            <a:r>
              <a:rPr dirty="0"/>
              <a:t> per un </a:t>
            </a:r>
            <a:r>
              <a:rPr dirty="0" err="1"/>
              <a:t>soffio</a:t>
            </a:r>
            <a:r>
              <a:rPr dirty="0"/>
              <a:t> di </a:t>
            </a:r>
            <a:r>
              <a:rPr dirty="0" err="1"/>
              <a:t>diventare</a:t>
            </a:r>
            <a:r>
              <a:rPr dirty="0"/>
              <a:t> </a:t>
            </a:r>
            <a:r>
              <a:rPr dirty="0" err="1"/>
              <a:t>spazzacamino</a:t>
            </a:r>
            <a:r>
              <a:rPr dirty="0"/>
              <a:t>, e </a:t>
            </a:r>
            <a:r>
              <a:rPr dirty="0" err="1"/>
              <a:t>invece</a:t>
            </a:r>
            <a:r>
              <a:rPr dirty="0"/>
              <a:t> </a:t>
            </a:r>
            <a:r>
              <a:rPr dirty="0" err="1"/>
              <a:t>viene</a:t>
            </a:r>
            <a:r>
              <a:rPr dirty="0"/>
              <a:t> </a:t>
            </a:r>
            <a:r>
              <a:rPr dirty="0" err="1"/>
              <a:t>affidato</a:t>
            </a:r>
            <a:r>
              <a:rPr dirty="0"/>
              <a:t> al signor </a:t>
            </a:r>
            <a:r>
              <a:rPr dirty="0" err="1"/>
              <a:t>Sowerberry</a:t>
            </a:r>
            <a:r>
              <a:rPr dirty="0"/>
              <a:t>, un </a:t>
            </a:r>
            <a:r>
              <a:rPr dirty="0" err="1"/>
              <a:t>semplice</a:t>
            </a:r>
            <a:r>
              <a:rPr dirty="0"/>
              <a:t> </a:t>
            </a:r>
            <a:r>
              <a:rPr dirty="0" err="1"/>
              <a:t>becchino</a:t>
            </a:r>
            <a:r>
              <a:rPr dirty="0"/>
              <a:t>. Oliver è </a:t>
            </a:r>
            <a:r>
              <a:rPr dirty="0" err="1"/>
              <a:t>vittima</a:t>
            </a:r>
            <a:r>
              <a:rPr dirty="0"/>
              <a:t> di </a:t>
            </a:r>
            <a:r>
              <a:rPr dirty="0" err="1"/>
              <a:t>nuovi</a:t>
            </a:r>
            <a:r>
              <a:rPr dirty="0"/>
              <a:t> </a:t>
            </a:r>
            <a:r>
              <a:rPr dirty="0" err="1"/>
              <a:t>maltrattamenti</a:t>
            </a:r>
            <a:r>
              <a:rPr dirty="0"/>
              <a:t> </a:t>
            </a:r>
            <a:r>
              <a:rPr dirty="0" err="1"/>
              <a:t>alla</a:t>
            </a:r>
            <a:r>
              <a:rPr dirty="0"/>
              <a:t> </a:t>
            </a:r>
            <a:r>
              <a:rPr dirty="0" err="1"/>
              <a:t>bottega</a:t>
            </a:r>
            <a:r>
              <a:rPr dirty="0"/>
              <a:t> del </a:t>
            </a:r>
            <a:r>
              <a:rPr dirty="0" err="1"/>
              <a:t>Sowerberry</a:t>
            </a:r>
            <a:r>
              <a:rPr dirty="0"/>
              <a:t>, </a:t>
            </a:r>
            <a:r>
              <a:rPr dirty="0" err="1"/>
              <a:t>dovendo</a:t>
            </a:r>
            <a:r>
              <a:rPr dirty="0"/>
              <a:t> </a:t>
            </a:r>
            <a:r>
              <a:rPr dirty="0" err="1"/>
              <a:t>subire</a:t>
            </a:r>
            <a:r>
              <a:rPr dirty="0"/>
              <a:t> le </a:t>
            </a:r>
            <a:r>
              <a:rPr dirty="0" err="1"/>
              <a:t>quotidiane</a:t>
            </a:r>
            <a:r>
              <a:rPr dirty="0"/>
              <a:t> </a:t>
            </a:r>
            <a:r>
              <a:rPr dirty="0" err="1"/>
              <a:t>angherie</a:t>
            </a:r>
            <a:r>
              <a:rPr dirty="0"/>
              <a:t> </a:t>
            </a:r>
            <a:r>
              <a:rPr dirty="0" err="1"/>
              <a:t>della</a:t>
            </a:r>
            <a:r>
              <a:rPr dirty="0"/>
              <a:t> </a:t>
            </a:r>
            <a:r>
              <a:rPr dirty="0" err="1"/>
              <a:t>moglie</a:t>
            </a:r>
            <a:r>
              <a:rPr dirty="0"/>
              <a:t> di </a:t>
            </a:r>
            <a:r>
              <a:rPr dirty="0" err="1"/>
              <a:t>costui</a:t>
            </a:r>
            <a:r>
              <a:rPr dirty="0"/>
              <a:t> e di un </a:t>
            </a:r>
            <a:r>
              <a:rPr dirty="0" err="1"/>
              <a:t>altro</a:t>
            </a:r>
            <a:r>
              <a:rPr dirty="0"/>
              <a:t> </a:t>
            </a:r>
            <a:r>
              <a:rPr dirty="0" err="1"/>
              <a:t>apprendista</a:t>
            </a:r>
            <a:r>
              <a:rPr dirty="0"/>
              <a:t> </a:t>
            </a:r>
            <a:r>
              <a:rPr dirty="0" err="1"/>
              <a:t>becchino</a:t>
            </a:r>
            <a:r>
              <a:rPr dirty="0"/>
              <a:t>, un </a:t>
            </a:r>
            <a:r>
              <a:rPr dirty="0" err="1"/>
              <a:t>giovanotto</a:t>
            </a:r>
            <a:r>
              <a:rPr dirty="0"/>
              <a:t> di </a:t>
            </a:r>
            <a:r>
              <a:rPr dirty="0" err="1"/>
              <a:t>nome</a:t>
            </a:r>
            <a:r>
              <a:rPr dirty="0"/>
              <a:t> Noah </a:t>
            </a:r>
            <a:r>
              <a:rPr dirty="0" err="1"/>
              <a:t>Claypole</a:t>
            </a:r>
            <a:r>
              <a:rPr dirty="0"/>
              <a:t>. </a:t>
            </a:r>
            <a:r>
              <a:rPr dirty="0" err="1"/>
              <a:t>Allora</a:t>
            </a:r>
            <a:r>
              <a:rPr dirty="0"/>
              <a:t> Oliver </a:t>
            </a:r>
            <a:r>
              <a:rPr dirty="0" err="1"/>
              <a:t>scappa</a:t>
            </a:r>
            <a:r>
              <a:rPr dirty="0"/>
              <a:t> e </a:t>
            </a:r>
            <a:r>
              <a:rPr dirty="0" err="1"/>
              <a:t>raggiunge</a:t>
            </a:r>
            <a:r>
              <a:rPr dirty="0"/>
              <a:t> a </a:t>
            </a:r>
            <a:r>
              <a:rPr dirty="0" err="1"/>
              <a:t>piedi</a:t>
            </a:r>
            <a:r>
              <a:rPr dirty="0"/>
              <a:t> </a:t>
            </a:r>
            <a:r>
              <a:rPr dirty="0" err="1"/>
              <a:t>Londra</a:t>
            </a:r>
            <a:r>
              <a:rPr dirty="0"/>
              <a:t>. </a:t>
            </a:r>
          </a:p>
          <a:p>
            <a:pPr algn="l" defTabSz="449580">
              <a:defRPr sz="2200" b="1" i="1">
                <a:solidFill>
                  <a:srgbClr val="000000"/>
                </a:solidFill>
                <a:uFill>
                  <a:solidFill>
                    <a:srgbClr val="000000"/>
                  </a:solidFill>
                </a:uFill>
                <a:latin typeface="Calibri"/>
                <a:ea typeface="Calibri"/>
                <a:cs typeface="Calibri"/>
                <a:sym typeface="Calibri"/>
              </a:defRPr>
            </a:pPr>
            <a:endParaRPr dirty="0"/>
          </a:p>
          <a:p>
            <a:pPr algn="l" defTabSz="449580">
              <a:defRPr sz="2200">
                <a:solidFill>
                  <a:srgbClr val="000000"/>
                </a:solidFill>
                <a:uFill>
                  <a:solidFill>
                    <a:srgbClr val="000000"/>
                  </a:solidFill>
                </a:uFill>
                <a:latin typeface="Calibri"/>
                <a:ea typeface="Calibri"/>
                <a:cs typeface="Calibri"/>
                <a:sym typeface="Calibri"/>
              </a:defRPr>
            </a:pPr>
            <a:r>
              <a:rPr b="1" i="1" dirty="0"/>
              <a:t>Oliver avoids the risk of becoming a chimney sweeper and is entrusted to Mr. </a:t>
            </a:r>
            <a:r>
              <a:rPr b="1" i="1" dirty="0" err="1"/>
              <a:t>Sowerberry</a:t>
            </a:r>
            <a:r>
              <a:rPr b="1" i="1" dirty="0"/>
              <a:t>, a poor undertaker. At  </a:t>
            </a:r>
            <a:r>
              <a:rPr b="1" i="1" dirty="0" err="1"/>
              <a:t>Mr</a:t>
            </a:r>
            <a:r>
              <a:rPr b="1" i="1" dirty="0"/>
              <a:t> </a:t>
            </a:r>
            <a:r>
              <a:rPr b="1" i="1" dirty="0" err="1"/>
              <a:t>Sowerberry’s</a:t>
            </a:r>
            <a:r>
              <a:rPr b="1" i="1" dirty="0"/>
              <a:t> workshop, Oliver suffers daily harassment by </a:t>
            </a:r>
            <a:r>
              <a:rPr b="1" i="1" dirty="0" err="1"/>
              <a:t>Mrs</a:t>
            </a:r>
            <a:r>
              <a:rPr b="1" i="1" dirty="0"/>
              <a:t> </a:t>
            </a:r>
            <a:r>
              <a:rPr b="1" i="1" dirty="0" err="1"/>
              <a:t>Sowerberry</a:t>
            </a:r>
            <a:r>
              <a:rPr b="1" i="1" dirty="0"/>
              <a:t> and Noah </a:t>
            </a:r>
            <a:r>
              <a:rPr b="1" i="1" dirty="0" err="1"/>
              <a:t>Claypole</a:t>
            </a:r>
            <a:r>
              <a:rPr b="1" i="1" dirty="0"/>
              <a:t>, a young apprentice. For this reason Oliver escapes and reaches London on foot.</a:t>
            </a:r>
          </a:p>
          <a:p>
            <a:pPr algn="just" defTabSz="449580">
              <a:defRPr sz="2200">
                <a:solidFill>
                  <a:srgbClr val="000000"/>
                </a:solidFill>
                <a:uFill>
                  <a:solidFill>
                    <a:srgbClr val="000000"/>
                  </a:solidFill>
                </a:uFill>
                <a:latin typeface="Calibri"/>
                <a:ea typeface="Calibri"/>
                <a:cs typeface="Calibri"/>
                <a:sym typeface="Calibri"/>
              </a:defRPr>
            </a:pPr>
            <a:endParaRPr b="1" i="1" dirty="0"/>
          </a:p>
          <a:p>
            <a:pPr algn="just" defTabSz="449580">
              <a:defRPr sz="2200">
                <a:solidFill>
                  <a:srgbClr val="000000"/>
                </a:solidFill>
                <a:uFill>
                  <a:solidFill>
                    <a:srgbClr val="000000"/>
                  </a:solidFill>
                </a:uFill>
                <a:latin typeface="Calibri"/>
                <a:ea typeface="Calibri"/>
                <a:cs typeface="Calibri"/>
                <a:sym typeface="Calibri"/>
              </a:defRPr>
            </a:pPr>
            <a:endParaRPr b="1" i="1" dirty="0"/>
          </a:p>
          <a:p>
            <a:pPr algn="just" defTabSz="449580">
              <a:defRPr sz="2200">
                <a:solidFill>
                  <a:srgbClr val="000000"/>
                </a:solidFill>
                <a:uFill>
                  <a:solidFill>
                    <a:srgbClr val="000000"/>
                  </a:solidFill>
                </a:uFill>
                <a:latin typeface="Calibri"/>
                <a:ea typeface="Calibri"/>
                <a:cs typeface="Calibri"/>
                <a:sym typeface="Calibri"/>
              </a:defRPr>
            </a:pPr>
            <a:endParaRPr b="1" i="1" dirty="0"/>
          </a:p>
          <a:p>
            <a:pPr algn="just" defTabSz="449580">
              <a:defRPr sz="2200">
                <a:solidFill>
                  <a:srgbClr val="000000"/>
                </a:solidFill>
                <a:uFill>
                  <a:solidFill>
                    <a:srgbClr val="000000"/>
                  </a:solidFill>
                </a:uFill>
                <a:latin typeface="Calibri"/>
                <a:ea typeface="Calibri"/>
                <a:cs typeface="Calibri"/>
                <a:sym typeface="Calibri"/>
              </a:defRPr>
            </a:pPr>
            <a:endParaRPr b="1" i="1" dirty="0"/>
          </a:p>
        </p:txBody>
      </p:sp>
      <p:pic>
        <p:nvPicPr>
          <p:cNvPr id="4" name="Immagine 3" descr="Risultati immagini per illustrazioni oliver twist a colori"/>
          <p:cNvPicPr/>
          <p:nvPr/>
        </p:nvPicPr>
        <p:blipFill>
          <a:blip r:embed="rId2">
            <a:extLst>
              <a:ext uri="{28A0092B-C50C-407E-A947-70E740481C1C}">
                <a14:useLocalDpi xmlns:a14="http://schemas.microsoft.com/office/drawing/2010/main" val="0"/>
              </a:ext>
            </a:extLst>
          </a:blip>
          <a:srcRect/>
          <a:stretch>
            <a:fillRect/>
          </a:stretch>
        </p:blipFill>
        <p:spPr bwMode="auto">
          <a:xfrm>
            <a:off x="2628900" y="4038600"/>
            <a:ext cx="8039100" cy="508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435100" y="2565400"/>
            <a:ext cx="9398000" cy="2425700"/>
          </a:xfrm>
        </p:spPr>
        <p:txBody>
          <a:bodyPr>
            <a:noAutofit/>
          </a:bodyPr>
          <a:lstStyle/>
          <a:p>
            <a:pPr defTabSz="449580">
              <a:defRPr sz="2200">
                <a:solidFill>
                  <a:srgbClr val="000000"/>
                </a:solidFill>
                <a:uFill>
                  <a:solidFill>
                    <a:srgbClr val="000000"/>
                  </a:solidFill>
                </a:uFill>
                <a:latin typeface="Calibri"/>
                <a:ea typeface="Calibri"/>
                <a:cs typeface="Calibri"/>
                <a:sym typeface="Calibri"/>
              </a:defRPr>
            </a:pP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a:t/>
            </a:r>
            <a:br>
              <a:rPr lang="it-IT" sz="2400" dirty="0"/>
            </a:br>
            <a:r>
              <a:rPr lang="it-IT" sz="2400" dirty="0" smtClean="0"/>
              <a:t/>
            </a:r>
            <a:br>
              <a:rPr lang="it-IT" sz="2400" dirty="0" smtClean="0"/>
            </a:br>
            <a:r>
              <a:rPr lang="it-IT" sz="2400" dirty="0" smtClean="0"/>
              <a:t>Quasi </a:t>
            </a:r>
            <a:r>
              <a:rPr lang="it-IT" sz="2400" dirty="0"/>
              <a:t>giunto in città il ragazzo, stremato dal viaggio, incontra Jack </a:t>
            </a:r>
            <a:r>
              <a:rPr lang="it-IT" sz="2400" dirty="0" err="1"/>
              <a:t>Dawkins</a:t>
            </a:r>
            <a:r>
              <a:rPr lang="it-IT" sz="2400" dirty="0"/>
              <a:t> (</a:t>
            </a:r>
            <a:r>
              <a:rPr lang="it-IT" sz="2400" dirty="0" err="1"/>
              <a:t>Dodger</a:t>
            </a:r>
            <a:r>
              <a:rPr lang="it-IT" sz="2400" dirty="0"/>
              <a:t>- il Furbacchione) che gli offre del cibo e gli promette una sistemazione. Oliver fa così la conoscenza di </a:t>
            </a:r>
            <a:r>
              <a:rPr lang="it-IT" sz="2400" dirty="0" err="1"/>
              <a:t>Fagin</a:t>
            </a:r>
            <a:r>
              <a:rPr lang="it-IT" sz="2400" dirty="0"/>
              <a:t>, un vecchio ebreo che gestisce una banda di ladruncoli e che lo avvia al mestiere di ladro. </a:t>
            </a:r>
            <a:br>
              <a:rPr lang="it-IT" sz="2400" dirty="0"/>
            </a:br>
            <a:r>
              <a:rPr lang="it-IT" sz="2400" dirty="0"/>
              <a:t/>
            </a:r>
            <a:br>
              <a:rPr lang="it-IT" sz="2400" dirty="0"/>
            </a:br>
            <a:r>
              <a:rPr lang="it-IT" sz="2400" b="1" i="1" dirty="0" err="1"/>
              <a:t>As</a:t>
            </a:r>
            <a:r>
              <a:rPr lang="it-IT" sz="2400" b="1" i="1" dirty="0"/>
              <a:t> </a:t>
            </a:r>
            <a:r>
              <a:rPr lang="it-IT" sz="2400" b="1" i="1" dirty="0" err="1"/>
              <a:t>soon</a:t>
            </a:r>
            <a:r>
              <a:rPr lang="it-IT" sz="2400" b="1" i="1" dirty="0"/>
              <a:t> </a:t>
            </a:r>
            <a:r>
              <a:rPr lang="it-IT" sz="2400" b="1" i="1" dirty="0" err="1"/>
              <a:t>as</a:t>
            </a:r>
            <a:r>
              <a:rPr lang="it-IT" sz="2400" b="1" i="1" dirty="0"/>
              <a:t> he </a:t>
            </a:r>
            <a:r>
              <a:rPr lang="it-IT" sz="2400" b="1" i="1" dirty="0" err="1"/>
              <a:t>arrives</a:t>
            </a:r>
            <a:r>
              <a:rPr lang="it-IT" sz="2400" b="1" i="1" dirty="0"/>
              <a:t> in the city, the boy, </a:t>
            </a:r>
            <a:r>
              <a:rPr lang="it-IT" sz="2400" b="1" i="1" dirty="0" err="1"/>
              <a:t>exhausted</a:t>
            </a:r>
            <a:r>
              <a:rPr lang="it-IT" sz="2400" b="1" i="1" dirty="0"/>
              <a:t> from the </a:t>
            </a:r>
            <a:r>
              <a:rPr lang="it-IT" sz="2400" b="1" i="1" dirty="0" err="1"/>
              <a:t>journey</a:t>
            </a:r>
            <a:r>
              <a:rPr lang="it-IT" sz="2400" b="1" i="1" dirty="0"/>
              <a:t>,  </a:t>
            </a:r>
            <a:r>
              <a:rPr lang="it-IT" sz="2400" b="1" i="1" dirty="0" err="1"/>
              <a:t>meets</a:t>
            </a:r>
            <a:r>
              <a:rPr lang="it-IT" sz="2400" b="1" i="1" dirty="0"/>
              <a:t> Jack </a:t>
            </a:r>
            <a:r>
              <a:rPr lang="it-IT" sz="2400" b="1" i="1" dirty="0" err="1"/>
              <a:t>Dawkins</a:t>
            </a:r>
            <a:r>
              <a:rPr lang="it-IT" sz="2400" b="1" i="1" dirty="0"/>
              <a:t> (the </a:t>
            </a:r>
            <a:r>
              <a:rPr lang="it-IT" sz="2400" b="1" i="1" dirty="0" err="1"/>
              <a:t>Dodger</a:t>
            </a:r>
            <a:r>
              <a:rPr lang="it-IT" sz="2400" b="1" i="1" dirty="0"/>
              <a:t>) </a:t>
            </a:r>
            <a:r>
              <a:rPr lang="it-IT" sz="2400" b="1" i="1" dirty="0" err="1"/>
              <a:t>who</a:t>
            </a:r>
            <a:r>
              <a:rPr lang="it-IT" sz="2400" b="1" i="1" dirty="0"/>
              <a:t> </a:t>
            </a:r>
            <a:r>
              <a:rPr lang="it-IT" sz="2400" b="1" i="1" dirty="0" err="1"/>
              <a:t>offers</a:t>
            </a:r>
            <a:r>
              <a:rPr lang="it-IT" sz="2400" b="1" i="1" dirty="0"/>
              <a:t> </a:t>
            </a:r>
            <a:r>
              <a:rPr lang="it-IT" sz="2400" b="1" i="1" dirty="0" err="1"/>
              <a:t>him</a:t>
            </a:r>
            <a:r>
              <a:rPr lang="it-IT" sz="2400" b="1" i="1" dirty="0"/>
              <a:t> </a:t>
            </a:r>
            <a:r>
              <a:rPr lang="it-IT" sz="2400" b="1" i="1" dirty="0" err="1"/>
              <a:t>food</a:t>
            </a:r>
            <a:r>
              <a:rPr lang="it-IT" sz="2400" b="1" i="1" dirty="0"/>
              <a:t> and an </a:t>
            </a:r>
            <a:r>
              <a:rPr lang="it-IT" sz="2400" b="1" i="1" dirty="0" err="1"/>
              <a:t>accommodation</a:t>
            </a:r>
            <a:r>
              <a:rPr lang="it-IT" sz="2400" b="1" i="1" dirty="0"/>
              <a:t>. So Oliver </a:t>
            </a:r>
            <a:r>
              <a:rPr lang="it-IT" sz="2400" b="1" i="1" dirty="0" err="1"/>
              <a:t>meets</a:t>
            </a:r>
            <a:r>
              <a:rPr lang="it-IT" sz="2400" b="1" i="1" dirty="0"/>
              <a:t> </a:t>
            </a:r>
            <a:r>
              <a:rPr lang="it-IT" sz="2400" b="1" i="1" dirty="0" err="1"/>
              <a:t>Fagin</a:t>
            </a:r>
            <a:r>
              <a:rPr lang="it-IT" sz="2400" b="1" i="1" dirty="0"/>
              <a:t>, an </a:t>
            </a:r>
            <a:r>
              <a:rPr lang="it-IT" sz="2400" b="1" i="1" dirty="0" err="1"/>
              <a:t>old</a:t>
            </a:r>
            <a:r>
              <a:rPr lang="it-IT" sz="2400" b="1" i="1" dirty="0"/>
              <a:t> </a:t>
            </a:r>
            <a:r>
              <a:rPr lang="it-IT" sz="2400" b="1" i="1" dirty="0" err="1"/>
              <a:t>Jew</a:t>
            </a:r>
            <a:r>
              <a:rPr lang="it-IT" sz="2400" b="1" i="1" dirty="0"/>
              <a:t> </a:t>
            </a:r>
            <a:r>
              <a:rPr lang="it-IT" sz="2400" b="1" i="1" dirty="0" err="1"/>
              <a:t>who</a:t>
            </a:r>
            <a:r>
              <a:rPr lang="it-IT" sz="2400" b="1" i="1" dirty="0"/>
              <a:t> </a:t>
            </a:r>
            <a:r>
              <a:rPr lang="it-IT" sz="2400" b="1" i="1" dirty="0" err="1"/>
              <a:t>runs</a:t>
            </a:r>
            <a:r>
              <a:rPr lang="it-IT" sz="2400" b="1" i="1" dirty="0"/>
              <a:t> a gang of </a:t>
            </a:r>
            <a:r>
              <a:rPr lang="it-IT" sz="2400" b="1" i="1" dirty="0" err="1"/>
              <a:t>thieves</a:t>
            </a:r>
            <a:r>
              <a:rPr lang="it-IT" sz="2400" b="1" i="1" dirty="0"/>
              <a:t>. </a:t>
            </a:r>
            <a:r>
              <a:rPr lang="it-IT" sz="2400" b="1" i="1" dirty="0" err="1"/>
              <a:t>Fagin</a:t>
            </a:r>
            <a:r>
              <a:rPr lang="it-IT" sz="2400" b="1" i="1" dirty="0"/>
              <a:t> </a:t>
            </a:r>
            <a:r>
              <a:rPr lang="it-IT" sz="2400" b="1" i="1" dirty="0" err="1"/>
              <a:t>will</a:t>
            </a:r>
            <a:r>
              <a:rPr lang="it-IT" sz="2400" b="1" i="1" dirty="0"/>
              <a:t> </a:t>
            </a:r>
            <a:r>
              <a:rPr lang="it-IT" sz="2400" b="1" i="1" dirty="0" err="1"/>
              <a:t>try</a:t>
            </a:r>
            <a:r>
              <a:rPr lang="it-IT" sz="2400" b="1" i="1" dirty="0"/>
              <a:t> to turn Oliver </a:t>
            </a:r>
            <a:r>
              <a:rPr lang="it-IT" sz="2400" b="1" i="1" dirty="0" err="1"/>
              <a:t>into</a:t>
            </a:r>
            <a:r>
              <a:rPr lang="it-IT" sz="2400" b="1" i="1" dirty="0"/>
              <a:t> a </a:t>
            </a:r>
            <a:r>
              <a:rPr lang="it-IT" sz="2400" b="1" i="1" dirty="0" err="1"/>
              <a:t>thief</a:t>
            </a:r>
            <a:r>
              <a:rPr lang="it-IT" sz="2400" b="1" i="1" dirty="0"/>
              <a:t>.</a:t>
            </a:r>
            <a:br>
              <a:rPr lang="it-IT" sz="2400" b="1" i="1" dirty="0"/>
            </a:br>
            <a:endParaRPr lang="it-IT" sz="2400" dirty="0"/>
          </a:p>
        </p:txBody>
      </p:sp>
      <p:pic>
        <p:nvPicPr>
          <p:cNvPr id="5" name="image6.jpeg" descr="OLIVER TWIST by Charles Dickens. With the classic illustrations by George Cruikshank (&quot;the modern Hogarth&quot;). http://www.amazon.co.uk/Oliver-Twist-illustrated-Charles-Dickens-ebook/dp/B00UTRF4DM/ref=sr_1_1?s=digital-text&amp;ie=UTF8&amp;qid=1426680022&amp;sr=1-1&amp;keywords=Oliver+Twist+%28illustrated%29: "/>
          <p:cNvPicPr>
            <a:picLocks noChangeAspect="1"/>
          </p:cNvPicPr>
          <p:nvPr/>
        </p:nvPicPr>
        <p:blipFill>
          <a:blip r:embed="rId2">
            <a:extLst/>
          </a:blip>
          <a:stretch>
            <a:fillRect/>
          </a:stretch>
        </p:blipFill>
        <p:spPr>
          <a:xfrm>
            <a:off x="4138076" y="2762250"/>
            <a:ext cx="4728648" cy="6376952"/>
          </a:xfrm>
          <a:prstGeom prst="rect">
            <a:avLst/>
          </a:prstGeom>
          <a:ln w="12700">
            <a:miter lim="400000"/>
          </a:ln>
        </p:spPr>
      </p:pic>
    </p:spTree>
    <p:extLst>
      <p:ext uri="{BB962C8B-B14F-4D97-AF65-F5344CB8AC3E}">
        <p14:creationId xmlns:p14="http://schemas.microsoft.com/office/powerpoint/2010/main" val="25449950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6" fill="hold" grpId="0" nodeType="click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719107" y="1531045"/>
            <a:ext cx="11566586" cy="37959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just" defTabSz="449580">
              <a:defRPr sz="3000">
                <a:solidFill>
                  <a:srgbClr val="000000"/>
                </a:solidFill>
                <a:uFill>
                  <a:solidFill>
                    <a:srgbClr val="000000"/>
                  </a:solidFill>
                </a:uFill>
                <a:latin typeface="Calibri"/>
                <a:ea typeface="Calibri"/>
                <a:cs typeface="Calibri"/>
                <a:sym typeface="Calibri"/>
              </a:defRPr>
            </a:pPr>
            <a:r>
              <a:rPr lang="it-IT" sz="2400" dirty="0"/>
              <a:t>Ma Oliver non è un bravo studente: al primo tentativo viene accusato (ingiustamente) di furto e solo la clemenza dell'uomo che aveva subito il borseggio, Mr. </a:t>
            </a:r>
            <a:r>
              <a:rPr lang="it-IT" sz="2400" dirty="0" err="1"/>
              <a:t>Brownlow</a:t>
            </a:r>
            <a:r>
              <a:rPr lang="it-IT" sz="2400" dirty="0"/>
              <a:t>, gli eviterà la prigione. Oliver viene portato a casa da </a:t>
            </a:r>
            <a:r>
              <a:rPr lang="it-IT" sz="2400" dirty="0" err="1"/>
              <a:t>Brownlow</a:t>
            </a:r>
            <a:r>
              <a:rPr lang="it-IT" sz="2400" dirty="0"/>
              <a:t> che si prende cura di lui e lo rimette in salute.</a:t>
            </a:r>
            <a:r>
              <a:rPr lang="it-IT" sz="2400" dirty="0">
                <a:solidFill>
                  <a:srgbClr val="222222"/>
                </a:solidFill>
                <a:uFill>
                  <a:solidFill>
                    <a:srgbClr val="222222"/>
                  </a:solidFill>
                </a:uFill>
                <a:latin typeface="Arial"/>
                <a:ea typeface="Arial"/>
                <a:cs typeface="Arial"/>
                <a:sym typeface="Arial"/>
              </a:rPr>
              <a:t> </a:t>
            </a:r>
            <a:r>
              <a:rPr lang="it-IT" sz="2400" dirty="0"/>
              <a:t>A questo punto, un personaggio misterioso, </a:t>
            </a:r>
            <a:r>
              <a:rPr lang="it-IT" sz="2400" dirty="0" err="1"/>
              <a:t>Monks</a:t>
            </a:r>
            <a:r>
              <a:rPr lang="it-IT" sz="2400" dirty="0"/>
              <a:t>, rivuole </a:t>
            </a:r>
            <a:r>
              <a:rPr sz="2400" dirty="0" smtClean="0"/>
              <a:t>Oliver </a:t>
            </a:r>
            <a:r>
              <a:rPr sz="2400" dirty="0" err="1"/>
              <a:t>nella</a:t>
            </a:r>
            <a:r>
              <a:rPr sz="2400" dirty="0"/>
              <a:t> </a:t>
            </a:r>
            <a:r>
              <a:rPr sz="2400" dirty="0" err="1"/>
              <a:t>banda</a:t>
            </a:r>
            <a:r>
              <a:rPr sz="2400" dirty="0"/>
              <a:t> </a:t>
            </a:r>
            <a:r>
              <a:rPr sz="2400" dirty="0" err="1"/>
              <a:t>dei</a:t>
            </a:r>
            <a:r>
              <a:rPr sz="2400" dirty="0"/>
              <a:t> </a:t>
            </a:r>
            <a:r>
              <a:rPr sz="2400" dirty="0" err="1"/>
              <a:t>ladruncoli</a:t>
            </a:r>
            <a:r>
              <a:rPr sz="2400" dirty="0"/>
              <a:t> e </a:t>
            </a:r>
            <a:r>
              <a:rPr sz="2400" dirty="0" err="1"/>
              <a:t>ordina</a:t>
            </a:r>
            <a:r>
              <a:rPr sz="2400" dirty="0"/>
              <a:t> a Bill Sikes e </a:t>
            </a:r>
            <a:r>
              <a:rPr sz="2400" dirty="0" err="1"/>
              <a:t>alla</a:t>
            </a:r>
            <a:r>
              <a:rPr sz="2400" dirty="0"/>
              <a:t> </a:t>
            </a:r>
            <a:r>
              <a:rPr sz="2400" dirty="0" err="1"/>
              <a:t>sua</a:t>
            </a:r>
            <a:r>
              <a:rPr sz="2400" dirty="0"/>
              <a:t> </a:t>
            </a:r>
            <a:r>
              <a:rPr sz="2400" dirty="0" err="1"/>
              <a:t>amante</a:t>
            </a:r>
            <a:r>
              <a:rPr sz="2400" dirty="0"/>
              <a:t> Nancy di </a:t>
            </a:r>
            <a:r>
              <a:rPr sz="2400" dirty="0" err="1"/>
              <a:t>andare</a:t>
            </a:r>
            <a:r>
              <a:rPr sz="2400" dirty="0"/>
              <a:t> a </a:t>
            </a:r>
            <a:r>
              <a:rPr sz="2400" dirty="0" err="1"/>
              <a:t>riprendere</a:t>
            </a:r>
            <a:r>
              <a:rPr sz="2400" dirty="0"/>
              <a:t> </a:t>
            </a:r>
            <a:r>
              <a:rPr sz="2400" dirty="0" err="1"/>
              <a:t>il</a:t>
            </a:r>
            <a:r>
              <a:rPr sz="2400" dirty="0"/>
              <a:t> </a:t>
            </a:r>
            <a:r>
              <a:rPr sz="2400" dirty="0" err="1"/>
              <a:t>ragazzo</a:t>
            </a:r>
            <a:r>
              <a:rPr sz="2400" dirty="0"/>
              <a:t>. </a:t>
            </a:r>
          </a:p>
          <a:p>
            <a:pPr algn="just" defTabSz="449580">
              <a:defRPr sz="3000">
                <a:solidFill>
                  <a:srgbClr val="000000"/>
                </a:solidFill>
                <a:uFill>
                  <a:solidFill>
                    <a:srgbClr val="000000"/>
                  </a:solidFill>
                </a:uFill>
                <a:latin typeface="Calibri"/>
                <a:ea typeface="Calibri"/>
                <a:cs typeface="Calibri"/>
                <a:sym typeface="Calibri"/>
              </a:defRPr>
            </a:pPr>
            <a:endParaRPr sz="2400" dirty="0"/>
          </a:p>
          <a:p>
            <a:pPr algn="just" defTabSz="449580">
              <a:defRPr sz="3000">
                <a:solidFill>
                  <a:srgbClr val="000000"/>
                </a:solidFill>
                <a:uFill>
                  <a:solidFill>
                    <a:srgbClr val="000000"/>
                  </a:solidFill>
                </a:uFill>
                <a:latin typeface="Calibri"/>
                <a:ea typeface="Calibri"/>
                <a:cs typeface="Calibri"/>
                <a:sym typeface="Calibri"/>
              </a:defRPr>
            </a:pPr>
            <a:r>
              <a:rPr sz="2400" b="1" i="1" dirty="0"/>
              <a:t>But Oliver is not a </a:t>
            </a:r>
            <a:r>
              <a:rPr lang="it-IT" sz="2400" b="1" i="1" dirty="0" smtClean="0"/>
              <a:t>"</a:t>
            </a:r>
            <a:r>
              <a:rPr sz="2400" b="1" i="1" dirty="0" smtClean="0"/>
              <a:t>good student</a:t>
            </a:r>
            <a:r>
              <a:rPr lang="it-IT" sz="2400" b="1" i="1" dirty="0" smtClean="0"/>
              <a:t>"</a:t>
            </a:r>
            <a:r>
              <a:rPr sz="2400" b="1" i="1" dirty="0" smtClean="0"/>
              <a:t>: </a:t>
            </a:r>
            <a:r>
              <a:rPr sz="2400" b="1" i="1" dirty="0"/>
              <a:t>at the first attempted theft he is wrongly accused. Thanks to </a:t>
            </a:r>
            <a:r>
              <a:rPr sz="2400" b="1" i="1" dirty="0" err="1"/>
              <a:t>Mr</a:t>
            </a:r>
            <a:r>
              <a:rPr sz="2400" b="1" i="1" dirty="0"/>
              <a:t> Brownlow’s clemency, he avoids prison. Oliver is </a:t>
            </a:r>
            <a:r>
              <a:rPr lang="it-IT" sz="2400" b="1" i="1" dirty="0" err="1" smtClean="0"/>
              <a:t>hosted</a:t>
            </a:r>
            <a:r>
              <a:rPr sz="2400" b="1" i="1" dirty="0" smtClean="0"/>
              <a:t> </a:t>
            </a:r>
            <a:r>
              <a:rPr sz="2400" b="1" i="1" dirty="0"/>
              <a:t>by </a:t>
            </a:r>
            <a:r>
              <a:rPr sz="2400" b="1" i="1" dirty="0" err="1"/>
              <a:t>Mr</a:t>
            </a:r>
            <a:r>
              <a:rPr sz="2400" b="1" i="1" dirty="0"/>
              <a:t> Brownlow who takes care of him. At this point, a mysterious character, Monks, wants Oliver back in the band of thieves, so he orders Bill Sikes and his lover Nancy to go and take back the boy.</a:t>
            </a:r>
          </a:p>
        </p:txBody>
      </p:sp>
      <p:pic>
        <p:nvPicPr>
          <p:cNvPr id="143" name="image7.jpeg" descr="OLIVER TWIST by Charles Dickens. With the classic illustrations by George Cruikshank (&quot;the modern Hogarth&quot;). http://www.amazon.co.uk/Oliver-Twist-illustrated-Charles-Dickens-ebook/dp/B00UTRF4DM/ref=sr_1_1?s=digital-text&amp;ie=UTF8&amp;qid=1426680022&amp;sr=1-1&amp;keywords=Oliver+Twist+%28illustrated%29: "/>
          <p:cNvPicPr>
            <a:picLocks noChangeAspect="1"/>
          </p:cNvPicPr>
          <p:nvPr/>
        </p:nvPicPr>
        <p:blipFill>
          <a:blip r:embed="rId2">
            <a:extLst/>
          </a:blip>
          <a:stretch>
            <a:fillRect/>
          </a:stretch>
        </p:blipFill>
        <p:spPr>
          <a:xfrm>
            <a:off x="3155950" y="3276600"/>
            <a:ext cx="6692900" cy="59372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iterate>
                                    <p:tmAbs val="0"/>
                                  </p:iterate>
                                  <p:childTnLst>
                                    <p:set>
                                      <p:cBhvr>
                                        <p:cTn id="6" fill="hold"/>
                                        <p:tgtEl>
                                          <p:spTgt spid="143"/>
                                        </p:tgtEl>
                                        <p:attrNameLst>
                                          <p:attrName>style.visibility</p:attrName>
                                        </p:attrNameLst>
                                      </p:cBhvr>
                                      <p:to>
                                        <p:strVal val="visible"/>
                                      </p:to>
                                    </p:set>
                                    <p:animEffect transition="in" filter="wipe(right)">
                                      <p:cBhvr>
                                        <p:cTn id="7" dur="1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2" nodeType="clickEffect">
                                  <p:stCondLst>
                                    <p:cond delay="0"/>
                                  </p:stCondLst>
                                  <p:iterate>
                                    <p:tmAbs val="0"/>
                                  </p:iterate>
                                  <p:childTnLst>
                                    <p:animEffect transition="out" filter="wipe(left)">
                                      <p:cBhvr>
                                        <p:cTn id="11" dur="2000" fill="hold"/>
                                        <p:tgtEl>
                                          <p:spTgt spid="142"/>
                                        </p:tgtEl>
                                      </p:cBhvr>
                                    </p:animEffect>
                                    <p:set>
                                      <p:cBhvr>
                                        <p:cTn id="12" fill="hold">
                                          <p:stCondLst>
                                            <p:cond delay="1999"/>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2" animBg="1" advAuto="0"/>
      <p:bldP spid="143"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942263" y="1113254"/>
            <a:ext cx="11120273" cy="35650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49580">
              <a:defRPr sz="2500">
                <a:solidFill>
                  <a:srgbClr val="000000"/>
                </a:solidFill>
                <a:uFill>
                  <a:solidFill>
                    <a:srgbClr val="000000"/>
                  </a:solidFill>
                </a:uFill>
                <a:latin typeface="Calibri"/>
                <a:ea typeface="Calibri"/>
                <a:cs typeface="Calibri"/>
                <a:sym typeface="Calibri"/>
              </a:defRPr>
            </a:pPr>
            <a:r>
              <a:rPr dirty="0"/>
              <a:t>Oliver </a:t>
            </a:r>
            <a:r>
              <a:rPr dirty="0" err="1"/>
              <a:t>viene</a:t>
            </a:r>
            <a:r>
              <a:rPr dirty="0"/>
              <a:t> </a:t>
            </a:r>
            <a:r>
              <a:rPr dirty="0" err="1"/>
              <a:t>rapito</a:t>
            </a:r>
            <a:r>
              <a:rPr dirty="0"/>
              <a:t>, e </a:t>
            </a:r>
            <a:r>
              <a:rPr dirty="0" err="1"/>
              <a:t>il</a:t>
            </a:r>
            <a:r>
              <a:rPr dirty="0"/>
              <a:t> </a:t>
            </a:r>
            <a:r>
              <a:rPr dirty="0" err="1"/>
              <a:t>misterioso</a:t>
            </a:r>
            <a:r>
              <a:rPr dirty="0"/>
              <a:t> Monks lo </a:t>
            </a:r>
            <a:r>
              <a:rPr dirty="0" err="1"/>
              <a:t>costringe</a:t>
            </a:r>
            <a:r>
              <a:rPr dirty="0"/>
              <a:t> a </a:t>
            </a:r>
            <a:r>
              <a:rPr dirty="0" err="1"/>
              <a:t>lavorare</a:t>
            </a:r>
            <a:r>
              <a:rPr dirty="0"/>
              <a:t> per </a:t>
            </a:r>
            <a:r>
              <a:rPr dirty="0" err="1"/>
              <a:t>lui</a:t>
            </a:r>
            <a:r>
              <a:rPr dirty="0"/>
              <a:t> come </a:t>
            </a:r>
            <a:r>
              <a:rPr dirty="0" err="1"/>
              <a:t>ladro</a:t>
            </a:r>
            <a:r>
              <a:rPr dirty="0"/>
              <a:t>; </a:t>
            </a:r>
            <a:r>
              <a:rPr dirty="0" err="1"/>
              <a:t>il</a:t>
            </a:r>
            <a:r>
              <a:rPr dirty="0"/>
              <a:t> primo </a:t>
            </a:r>
            <a:r>
              <a:rPr dirty="0" err="1"/>
              <a:t>colpo</a:t>
            </a:r>
            <a:r>
              <a:rPr dirty="0"/>
              <a:t> </a:t>
            </a:r>
            <a:r>
              <a:rPr dirty="0" err="1"/>
              <a:t>deve</a:t>
            </a:r>
            <a:r>
              <a:rPr dirty="0"/>
              <a:t> </a:t>
            </a:r>
            <a:r>
              <a:rPr dirty="0" err="1"/>
              <a:t>proprio</a:t>
            </a:r>
            <a:r>
              <a:rPr dirty="0"/>
              <a:t> </a:t>
            </a:r>
            <a:r>
              <a:rPr dirty="0" err="1"/>
              <a:t>essere</a:t>
            </a:r>
            <a:r>
              <a:rPr dirty="0"/>
              <a:t> in casa del signor Brownlow, ma </a:t>
            </a:r>
            <a:r>
              <a:rPr dirty="0" err="1"/>
              <a:t>finisce</a:t>
            </a:r>
            <a:r>
              <a:rPr dirty="0"/>
              <a:t> male: Oliver </a:t>
            </a:r>
            <a:r>
              <a:rPr dirty="0" err="1"/>
              <a:t>viene</a:t>
            </a:r>
            <a:r>
              <a:rPr dirty="0"/>
              <a:t> </a:t>
            </a:r>
            <a:r>
              <a:rPr dirty="0" err="1"/>
              <a:t>ferito</a:t>
            </a:r>
            <a:r>
              <a:rPr dirty="0"/>
              <a:t> da un </a:t>
            </a:r>
            <a:r>
              <a:rPr dirty="0" err="1"/>
              <a:t>colpo</a:t>
            </a:r>
            <a:r>
              <a:rPr dirty="0"/>
              <a:t> di </a:t>
            </a:r>
            <a:r>
              <a:rPr dirty="0" err="1"/>
              <a:t>pistola</a:t>
            </a:r>
            <a:r>
              <a:rPr dirty="0"/>
              <a:t> e </a:t>
            </a:r>
            <a:r>
              <a:rPr dirty="0" err="1"/>
              <a:t>viene</a:t>
            </a:r>
            <a:r>
              <a:rPr dirty="0"/>
              <a:t> </a:t>
            </a:r>
            <a:r>
              <a:rPr dirty="0" err="1"/>
              <a:t>curato</a:t>
            </a:r>
            <a:r>
              <a:rPr dirty="0"/>
              <a:t> </a:t>
            </a:r>
            <a:r>
              <a:rPr dirty="0" err="1"/>
              <a:t>dalla</a:t>
            </a:r>
            <a:r>
              <a:rPr dirty="0"/>
              <a:t> signora </a:t>
            </a:r>
            <a:r>
              <a:rPr dirty="0" err="1"/>
              <a:t>Maylie</a:t>
            </a:r>
            <a:r>
              <a:rPr dirty="0"/>
              <a:t> e </a:t>
            </a:r>
            <a:r>
              <a:rPr dirty="0" err="1"/>
              <a:t>dalla</a:t>
            </a:r>
            <a:r>
              <a:rPr dirty="0"/>
              <a:t> </a:t>
            </a:r>
            <a:r>
              <a:rPr dirty="0" err="1"/>
              <a:t>nipote</a:t>
            </a:r>
            <a:r>
              <a:rPr dirty="0"/>
              <a:t> </a:t>
            </a:r>
            <a:r>
              <a:rPr dirty="0" err="1"/>
              <a:t>adottiva</a:t>
            </a:r>
            <a:r>
              <a:rPr dirty="0"/>
              <a:t> Rose.</a:t>
            </a:r>
          </a:p>
          <a:p>
            <a:pPr algn="l" defTabSz="449580">
              <a:defRPr sz="2500">
                <a:solidFill>
                  <a:srgbClr val="000000"/>
                </a:solidFill>
                <a:uFill>
                  <a:solidFill>
                    <a:srgbClr val="000000"/>
                  </a:solidFill>
                </a:uFill>
                <a:latin typeface="Calibri"/>
                <a:ea typeface="Calibri"/>
                <a:cs typeface="Calibri"/>
                <a:sym typeface="Calibri"/>
              </a:defRPr>
            </a:pPr>
            <a:endParaRPr dirty="0"/>
          </a:p>
          <a:p>
            <a:pPr algn="l" defTabSz="449580">
              <a:defRPr sz="2500">
                <a:solidFill>
                  <a:srgbClr val="000000"/>
                </a:solidFill>
                <a:uFill>
                  <a:solidFill>
                    <a:srgbClr val="000000"/>
                  </a:solidFill>
                </a:uFill>
                <a:latin typeface="Calibri"/>
                <a:ea typeface="Calibri"/>
                <a:cs typeface="Calibri"/>
                <a:sym typeface="Calibri"/>
              </a:defRPr>
            </a:pPr>
            <a:r>
              <a:rPr b="1" i="1" dirty="0"/>
              <a:t>Oliver is kidnapped, and Monks forces the boy to work for him as a thief; the first theft </a:t>
            </a:r>
            <a:r>
              <a:rPr lang="it-IT" b="1" i="1" dirty="0"/>
              <a:t> </a:t>
            </a:r>
            <a:r>
              <a:rPr lang="it-IT" b="1" i="1" dirty="0" err="1" smtClean="0"/>
              <a:t>is</a:t>
            </a:r>
            <a:r>
              <a:rPr b="1" i="1" dirty="0" smtClean="0"/>
              <a:t> </a:t>
            </a:r>
            <a:r>
              <a:rPr b="1" i="1" dirty="0"/>
              <a:t>in Mr. Brownlow’ s house, but it ends </a:t>
            </a:r>
            <a:r>
              <a:rPr lang="it-IT" b="1" i="1" dirty="0" smtClean="0"/>
              <a:t>in the </a:t>
            </a:r>
            <a:r>
              <a:rPr lang="it-IT" b="1" i="1" dirty="0" err="1" smtClean="0"/>
              <a:t>worst</a:t>
            </a:r>
            <a:r>
              <a:rPr lang="it-IT" b="1" i="1" dirty="0" smtClean="0"/>
              <a:t> way</a:t>
            </a:r>
            <a:r>
              <a:rPr b="1" i="1" dirty="0" smtClean="0"/>
              <a:t> </a:t>
            </a:r>
            <a:r>
              <a:rPr b="1" i="1" dirty="0"/>
              <a:t>because Oliver is wounded by a gunshot. He is  looked after by Mrs. </a:t>
            </a:r>
            <a:r>
              <a:rPr b="1" i="1" dirty="0" err="1"/>
              <a:t>Maylie</a:t>
            </a:r>
            <a:r>
              <a:rPr b="1" i="1" dirty="0"/>
              <a:t> and her adoptive niece, Rose.</a:t>
            </a:r>
            <a:r>
              <a:rPr dirty="0"/>
              <a:t> </a:t>
            </a:r>
            <a:endParaRPr b="1" i="1" dirty="0"/>
          </a:p>
        </p:txBody>
      </p:sp>
      <p:pic>
        <p:nvPicPr>
          <p:cNvPr id="146" name="image8.jpeg" descr="OLIVER TWIST by Charles Dickens. With the classic illustrations by George Cruikshank (&quot;the modern Hogarth&quot;). http://www.amazon.co.uk/Oliver-Twist-illustrated-Charles-Dickens-ebook/dp/B00UTRF4DM/ref=sr_1_1?s=digital-text&amp;ie=UTF8&amp;qid=1426680022&amp;sr=1-1&amp;keywords=Oliver+Twist+%28illustrated%29: "/>
          <p:cNvPicPr>
            <a:picLocks noChangeAspect="1"/>
          </p:cNvPicPr>
          <p:nvPr/>
        </p:nvPicPr>
        <p:blipFill>
          <a:blip r:embed="rId2">
            <a:extLst/>
          </a:blip>
          <a:stretch>
            <a:fillRect/>
          </a:stretch>
        </p:blipFill>
        <p:spPr>
          <a:xfrm>
            <a:off x="3600450" y="534958"/>
            <a:ext cx="5359400" cy="82867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1.5625E-7 -9.375E-7 L 1.5625E-7 0.29167 " pathEditMode="relative" rAng="0" ptsTypes="AA">
                                      <p:cBhvr>
                                        <p:cTn id="6" dur="1000" fill="hold"/>
                                        <p:tgtEl>
                                          <p:spTgt spid="146"/>
                                        </p:tgtEl>
                                        <p:attrNameLst>
                                          <p:attrName>ppt_x</p:attrName>
                                          <p:attrName>ppt_y</p:attrName>
                                        </p:attrNameLst>
                                      </p:cBhvr>
                                      <p:rCtr x="0" y="14583"/>
                                    </p:animMotion>
                                  </p:childTnLst>
                                </p:cTn>
                              </p:par>
                            </p:childTnLst>
                          </p:cTn>
                        </p:par>
                        <p:par>
                          <p:cTn id="7" fill="hold">
                            <p:stCondLst>
                              <p:cond delay="0"/>
                            </p:stCondLst>
                            <p:childTnLst>
                              <p:par>
                                <p:cTn id="8" presetID="6" presetClass="emph" presetSubtype="0" accel="50000" decel="50000" fill="hold" grpId="2" nodeType="withEffect">
                                  <p:stCondLst>
                                    <p:cond delay="0"/>
                                  </p:stCondLst>
                                  <p:childTnLst>
                                    <p:animScale>
                                      <p:cBhvr>
                                        <p:cTn id="9" dur="1000" fill="hold"/>
                                        <p:tgtEl>
                                          <p:spTgt spid="146"/>
                                        </p:tgtEl>
                                      </p:cBhvr>
                                      <p:by x="60776" y="60776"/>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2"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119</TotalTime>
  <Words>674</Words>
  <Application>Microsoft Office PowerPoint</Application>
  <PresentationFormat>Personalizzato</PresentationFormat>
  <Paragraphs>47</Paragraphs>
  <Slides>13</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Helvetica Neue</vt:lpstr>
      <vt:lpstr>Papyrus</vt:lpstr>
      <vt:lpstr>Parchment</vt:lpstr>
      <vt:lpstr>Oliver Twist,  or the Parish Boy’s Progress</vt:lpstr>
      <vt:lpstr>RITORNIAMO UN PO’ INDIETRO NEGLI ANNI … England, 1830.</vt:lpstr>
      <vt:lpstr>Presentazione standard di PowerPoint</vt:lpstr>
      <vt:lpstr>Presentazione standard di PowerPoint</vt:lpstr>
      <vt:lpstr>Presentazione standard di PowerPoint</vt:lpstr>
      <vt:lpstr>Presentazione standard di PowerPoint</vt:lpstr>
      <vt:lpstr>                                   Quasi giunto in città il ragazzo, stremato dal viaggio, incontra Jack Dawkins (Dodger- il Furbacchione) che gli offre del cibo e gli promette una sistemazione. Oliver fa così la conoscenza di Fagin, un vecchio ebreo che gestisce una banda di ladruncoli e che lo avvia al mestiere di ladro.   As soon as he arrives in the city, the boy, exhausted from the journey,  meets Jack Dawkins (the Dodger) who offers him food and an accommodation. So Oliver meets Fagin, an old Jew who runs a gang of thieves. Fagin will try to turn Oliver into a thief.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Oliver Twist,  or the Parish Boy’s Progress</dc:title>
  <dc:creator>Roberto</dc:creator>
  <cp:lastModifiedBy>Roberto</cp:lastModifiedBy>
  <cp:revision>13</cp:revision>
  <dcterms:modified xsi:type="dcterms:W3CDTF">2017-03-16T21:16:57Z</dcterms:modified>
</cp:coreProperties>
</file>